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7" r:id="rId2"/>
    <p:sldId id="448" r:id="rId3"/>
    <p:sldId id="471" r:id="rId4"/>
    <p:sldId id="486" r:id="rId5"/>
    <p:sldId id="492" r:id="rId6"/>
    <p:sldId id="493" r:id="rId7"/>
    <p:sldId id="496" r:id="rId8"/>
    <p:sldId id="488" r:id="rId9"/>
    <p:sldId id="489" r:id="rId10"/>
    <p:sldId id="490" r:id="rId11"/>
    <p:sldId id="491" r:id="rId12"/>
    <p:sldId id="494" r:id="rId13"/>
    <p:sldId id="495" r:id="rId14"/>
    <p:sldId id="497" r:id="rId15"/>
    <p:sldId id="498" r:id="rId16"/>
    <p:sldId id="500" r:id="rId17"/>
    <p:sldId id="501" r:id="rId18"/>
    <p:sldId id="502" r:id="rId19"/>
    <p:sldId id="503" r:id="rId20"/>
    <p:sldId id="504" r:id="rId21"/>
    <p:sldId id="506" r:id="rId22"/>
    <p:sldId id="507" r:id="rId23"/>
    <p:sldId id="505" r:id="rId24"/>
    <p:sldId id="509" r:id="rId25"/>
    <p:sldId id="510" r:id="rId26"/>
    <p:sldId id="485" r:id="rId27"/>
    <p:sldId id="446" r:id="rId28"/>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646D78"/>
    <a:srgbClr val="494C4F"/>
    <a:srgbClr val="000000"/>
    <a:srgbClr val="48CF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64"/>
    <p:restoredTop sz="93664"/>
  </p:normalViewPr>
  <p:slideViewPr>
    <p:cSldViewPr snapToGrid="0" snapToObjects="1">
      <p:cViewPr varScale="1">
        <p:scale>
          <a:sx n="155" d="100"/>
          <a:sy n="155" d="100"/>
        </p:scale>
        <p:origin x="200" y="22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F0886C-921D-F84B-9CFC-65BA030355A4}" type="datetimeFigureOut">
              <a:rPr kumimoji="1" lang="zh-CN" altLang="en-US" smtClean="0"/>
              <a:t>2021/4/24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5ED9B0-4501-874E-8BCA-D6C51D50C6D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0B7180-7E15-4A0D-95D9-9A4C1292B94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20</a:t>
            </a:fld>
            <a:endParaRPr kumimoji="1" lang="zh-CN" altLang="en-US"/>
          </a:p>
        </p:txBody>
      </p:sp>
    </p:spTree>
    <p:extLst>
      <p:ext uri="{BB962C8B-B14F-4D97-AF65-F5344CB8AC3E}">
        <p14:creationId xmlns:p14="http://schemas.microsoft.com/office/powerpoint/2010/main" val="1383875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21</a:t>
            </a:fld>
            <a:endParaRPr kumimoji="1" lang="zh-CN" altLang="en-US"/>
          </a:p>
        </p:txBody>
      </p:sp>
    </p:spTree>
    <p:extLst>
      <p:ext uri="{BB962C8B-B14F-4D97-AF65-F5344CB8AC3E}">
        <p14:creationId xmlns:p14="http://schemas.microsoft.com/office/powerpoint/2010/main" val="1422122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22</a:t>
            </a:fld>
            <a:endParaRPr kumimoji="1" lang="zh-CN" altLang="en-US"/>
          </a:p>
        </p:txBody>
      </p:sp>
    </p:spTree>
    <p:extLst>
      <p:ext uri="{BB962C8B-B14F-4D97-AF65-F5344CB8AC3E}">
        <p14:creationId xmlns:p14="http://schemas.microsoft.com/office/powerpoint/2010/main" val="4031157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23</a:t>
            </a:fld>
            <a:endParaRPr kumimoji="1" lang="zh-CN" altLang="en-US"/>
          </a:p>
        </p:txBody>
      </p:sp>
    </p:spTree>
    <p:extLst>
      <p:ext uri="{BB962C8B-B14F-4D97-AF65-F5344CB8AC3E}">
        <p14:creationId xmlns:p14="http://schemas.microsoft.com/office/powerpoint/2010/main" val="1300728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24</a:t>
            </a:fld>
            <a:endParaRPr kumimoji="1" lang="zh-CN" altLang="en-US"/>
          </a:p>
        </p:txBody>
      </p:sp>
    </p:spTree>
    <p:extLst>
      <p:ext uri="{BB962C8B-B14F-4D97-AF65-F5344CB8AC3E}">
        <p14:creationId xmlns:p14="http://schemas.microsoft.com/office/powerpoint/2010/main" val="2454131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25</a:t>
            </a:fld>
            <a:endParaRPr kumimoji="1" lang="zh-CN" altLang="en-US"/>
          </a:p>
        </p:txBody>
      </p:sp>
    </p:spTree>
    <p:extLst>
      <p:ext uri="{BB962C8B-B14F-4D97-AF65-F5344CB8AC3E}">
        <p14:creationId xmlns:p14="http://schemas.microsoft.com/office/powerpoint/2010/main" val="580444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26</a:t>
            </a:fld>
            <a:endParaRPr kumimoji="1" lang="zh-CN" altLang="en-US"/>
          </a:p>
        </p:txBody>
      </p:sp>
    </p:spTree>
    <p:extLst>
      <p:ext uri="{BB962C8B-B14F-4D97-AF65-F5344CB8AC3E}">
        <p14:creationId xmlns:p14="http://schemas.microsoft.com/office/powerpoint/2010/main" val="3599694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12</a:t>
            </a:fld>
            <a:endParaRPr kumimoji="1" lang="zh-CN" altLang="en-US"/>
          </a:p>
        </p:txBody>
      </p:sp>
    </p:spTree>
    <p:extLst>
      <p:ext uri="{BB962C8B-B14F-4D97-AF65-F5344CB8AC3E}">
        <p14:creationId xmlns:p14="http://schemas.microsoft.com/office/powerpoint/2010/main" val="2081513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13</a:t>
            </a:fld>
            <a:endParaRPr kumimoji="1" lang="zh-CN" altLang="en-US"/>
          </a:p>
        </p:txBody>
      </p:sp>
    </p:spTree>
    <p:extLst>
      <p:ext uri="{BB962C8B-B14F-4D97-AF65-F5344CB8AC3E}">
        <p14:creationId xmlns:p14="http://schemas.microsoft.com/office/powerpoint/2010/main" val="2776063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14</a:t>
            </a:fld>
            <a:endParaRPr kumimoji="1" lang="zh-CN" altLang="en-US"/>
          </a:p>
        </p:txBody>
      </p:sp>
    </p:spTree>
    <p:extLst>
      <p:ext uri="{BB962C8B-B14F-4D97-AF65-F5344CB8AC3E}">
        <p14:creationId xmlns:p14="http://schemas.microsoft.com/office/powerpoint/2010/main" val="2549632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15</a:t>
            </a:fld>
            <a:endParaRPr kumimoji="1" lang="zh-CN" altLang="en-US"/>
          </a:p>
        </p:txBody>
      </p:sp>
    </p:spTree>
    <p:extLst>
      <p:ext uri="{BB962C8B-B14F-4D97-AF65-F5344CB8AC3E}">
        <p14:creationId xmlns:p14="http://schemas.microsoft.com/office/powerpoint/2010/main" val="564136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16</a:t>
            </a:fld>
            <a:endParaRPr kumimoji="1" lang="zh-CN" altLang="en-US"/>
          </a:p>
        </p:txBody>
      </p:sp>
    </p:spTree>
    <p:extLst>
      <p:ext uri="{BB962C8B-B14F-4D97-AF65-F5344CB8AC3E}">
        <p14:creationId xmlns:p14="http://schemas.microsoft.com/office/powerpoint/2010/main" val="1896157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17</a:t>
            </a:fld>
            <a:endParaRPr kumimoji="1" lang="zh-CN" altLang="en-US"/>
          </a:p>
        </p:txBody>
      </p:sp>
    </p:spTree>
    <p:extLst>
      <p:ext uri="{BB962C8B-B14F-4D97-AF65-F5344CB8AC3E}">
        <p14:creationId xmlns:p14="http://schemas.microsoft.com/office/powerpoint/2010/main" val="3773814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18</a:t>
            </a:fld>
            <a:endParaRPr kumimoji="1" lang="zh-CN" altLang="en-US"/>
          </a:p>
        </p:txBody>
      </p:sp>
    </p:spTree>
    <p:extLst>
      <p:ext uri="{BB962C8B-B14F-4D97-AF65-F5344CB8AC3E}">
        <p14:creationId xmlns:p14="http://schemas.microsoft.com/office/powerpoint/2010/main" val="3184450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19</a:t>
            </a:fld>
            <a:endParaRPr kumimoji="1" lang="zh-CN" altLang="en-US"/>
          </a:p>
        </p:txBody>
      </p:sp>
    </p:spTree>
    <p:extLst>
      <p:ext uri="{BB962C8B-B14F-4D97-AF65-F5344CB8AC3E}">
        <p14:creationId xmlns:p14="http://schemas.microsoft.com/office/powerpoint/2010/main" val="3837659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4/24/21</a:t>
            </a:fld>
            <a:endParaRPr lang="en-US" dirty="0"/>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2021/4/24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2021/4/24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非标题">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blinds dir="vert"/>
      </p:transition>
    </mc:Choice>
    <mc:Fallback xmlns="">
      <p:transition spd="slow" advClick="0"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2021/4/24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2021/4/24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2021/4/24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8F63ED52-5299-DE4F-A176-C9F074CCC517}" type="datetimeFigureOut">
              <a:rPr kumimoji="1" lang="zh-CN" altLang="en-US" smtClean="0"/>
              <a:t>2021/4/24</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F63ED52-5299-DE4F-A176-C9F074CCC517}" type="datetimeFigureOut">
              <a:rPr kumimoji="1" lang="zh-CN" altLang="en-US" smtClean="0"/>
              <a:t>2021/4/24</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63ED52-5299-DE4F-A176-C9F074CCC517}" type="datetimeFigureOut">
              <a:rPr kumimoji="1" lang="zh-CN" altLang="en-US" smtClean="0"/>
              <a:t>2021/4/24</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2021/4/24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2021/4/24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4/24/21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0.png"/><Relationship Id="rId7"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tiff"/><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0.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3.tiff"/><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gif"/></Relationships>
</file>

<file path=ppt/slides/_rels/slide1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6.tiff"/></Relationships>
</file>

<file path=ppt/slides/_rels/slide1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8.gif"/></Relationships>
</file>

<file path=ppt/slides/_rels/slide1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9.tiff"/><Relationship Id="rId5" Type="http://schemas.openxmlformats.org/officeDocument/2006/relationships/image" Target="../media/image48.tiff"/><Relationship Id="rId4" Type="http://schemas.openxmlformats.org/officeDocument/2006/relationships/image" Target="../media/image45.tiff"/></Relationships>
</file>

<file path=ppt/slides/_rels/slide26.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4" name="组合 33"/>
          <p:cNvGrpSpPr/>
          <p:nvPr/>
        </p:nvGrpSpPr>
        <p:grpSpPr>
          <a:xfrm>
            <a:off x="0" y="0"/>
            <a:ext cx="9144001" cy="4492532"/>
            <a:chOff x="0" y="0"/>
            <a:chExt cx="12192001" cy="5990042"/>
          </a:xfrm>
        </p:grpSpPr>
        <p:sp>
          <p:nvSpPr>
            <p:cNvPr id="12" name="矩形 11"/>
            <p:cNvSpPr/>
            <p:nvPr/>
          </p:nvSpPr>
          <p:spPr>
            <a:xfrm>
              <a:off x="7917" y="0"/>
              <a:ext cx="12184084" cy="4821381"/>
            </a:xfrm>
            <a:custGeom>
              <a:avLst/>
              <a:gdLst>
                <a:gd name="connsiteX0" fmla="*/ 0 w 2790701"/>
                <a:gd name="connsiteY0" fmla="*/ 0 h 3146961"/>
                <a:gd name="connsiteX1" fmla="*/ 2790701 w 2790701"/>
                <a:gd name="connsiteY1" fmla="*/ 0 h 3146961"/>
                <a:gd name="connsiteX2" fmla="*/ 2790701 w 2790701"/>
                <a:gd name="connsiteY2" fmla="*/ 3146961 h 3146961"/>
                <a:gd name="connsiteX3" fmla="*/ 0 w 2790701"/>
                <a:gd name="connsiteY3" fmla="*/ 3146961 h 3146961"/>
                <a:gd name="connsiteX4" fmla="*/ 0 w 2790701"/>
                <a:gd name="connsiteY4" fmla="*/ 0 h 3146961"/>
                <a:gd name="connsiteX0-1" fmla="*/ 5153891 w 7944592"/>
                <a:gd name="connsiteY0-2" fmla="*/ 0 h 5153891"/>
                <a:gd name="connsiteX1-3" fmla="*/ 7944592 w 7944592"/>
                <a:gd name="connsiteY1-4" fmla="*/ 0 h 5153891"/>
                <a:gd name="connsiteX2-5" fmla="*/ 7944592 w 7944592"/>
                <a:gd name="connsiteY2-6" fmla="*/ 3146961 h 5153891"/>
                <a:gd name="connsiteX3-7" fmla="*/ 0 w 7944592"/>
                <a:gd name="connsiteY3-8" fmla="*/ 5153891 h 5153891"/>
                <a:gd name="connsiteX4-9" fmla="*/ 5153891 w 7944592"/>
                <a:gd name="connsiteY4-10" fmla="*/ 0 h 5153891"/>
                <a:gd name="connsiteX0-11" fmla="*/ 9405258 w 12195959"/>
                <a:gd name="connsiteY0-12" fmla="*/ 0 h 4857008"/>
                <a:gd name="connsiteX1-13" fmla="*/ 12195959 w 12195959"/>
                <a:gd name="connsiteY1-14" fmla="*/ 0 h 4857008"/>
                <a:gd name="connsiteX2-15" fmla="*/ 12195959 w 12195959"/>
                <a:gd name="connsiteY2-16" fmla="*/ 3146961 h 4857008"/>
                <a:gd name="connsiteX3-17" fmla="*/ 0 w 12195959"/>
                <a:gd name="connsiteY3-18" fmla="*/ 4857008 h 4857008"/>
                <a:gd name="connsiteX4-19" fmla="*/ 9405258 w 12195959"/>
                <a:gd name="connsiteY4-20" fmla="*/ 0 h 4857008"/>
                <a:gd name="connsiteX0-21" fmla="*/ 9405258 w 12231585"/>
                <a:gd name="connsiteY0-22" fmla="*/ 0 h 4857008"/>
                <a:gd name="connsiteX1-23" fmla="*/ 12195959 w 12231585"/>
                <a:gd name="connsiteY1-24" fmla="*/ 0 h 4857008"/>
                <a:gd name="connsiteX2-25" fmla="*/ 12231585 w 12231585"/>
                <a:gd name="connsiteY2-26" fmla="*/ 4275117 h 4857008"/>
                <a:gd name="connsiteX3-27" fmla="*/ 0 w 12231585"/>
                <a:gd name="connsiteY3-28" fmla="*/ 4857008 h 4857008"/>
                <a:gd name="connsiteX4-29" fmla="*/ 9405258 w 12231585"/>
                <a:gd name="connsiteY4-30" fmla="*/ 0 h 4857008"/>
                <a:gd name="connsiteX0-31" fmla="*/ 9405258 w 12231585"/>
                <a:gd name="connsiteY0-32" fmla="*/ 0 h 4857008"/>
                <a:gd name="connsiteX1-33" fmla="*/ 12195959 w 12231585"/>
                <a:gd name="connsiteY1-34" fmla="*/ 0 h 4857008"/>
                <a:gd name="connsiteX2-35" fmla="*/ 12231585 w 12231585"/>
                <a:gd name="connsiteY2-36" fmla="*/ 4239491 h 4857008"/>
                <a:gd name="connsiteX3-37" fmla="*/ 0 w 12231585"/>
                <a:gd name="connsiteY3-38" fmla="*/ 4857008 h 4857008"/>
                <a:gd name="connsiteX4-39" fmla="*/ 9405258 w 12231585"/>
                <a:gd name="connsiteY4-40" fmla="*/ 0 h 4857008"/>
                <a:gd name="connsiteX0-41" fmla="*/ 9357757 w 12184084"/>
                <a:gd name="connsiteY0-42" fmla="*/ 0 h 4833257"/>
                <a:gd name="connsiteX1-43" fmla="*/ 12148458 w 12184084"/>
                <a:gd name="connsiteY1-44" fmla="*/ 0 h 4833257"/>
                <a:gd name="connsiteX2-45" fmla="*/ 12184084 w 12184084"/>
                <a:gd name="connsiteY2-46" fmla="*/ 4239491 h 4833257"/>
                <a:gd name="connsiteX3-47" fmla="*/ 0 w 12184084"/>
                <a:gd name="connsiteY3-48" fmla="*/ 4833257 h 4833257"/>
                <a:gd name="connsiteX4-49" fmla="*/ 9357757 w 12184084"/>
                <a:gd name="connsiteY4-50" fmla="*/ 0 h 4833257"/>
                <a:gd name="connsiteX0-51" fmla="*/ 9357757 w 12184084"/>
                <a:gd name="connsiteY0-52" fmla="*/ 0 h 4833257"/>
                <a:gd name="connsiteX1-53" fmla="*/ 12148458 w 12184084"/>
                <a:gd name="connsiteY1-54" fmla="*/ 0 h 4833257"/>
                <a:gd name="connsiteX2-55" fmla="*/ 12184084 w 12184084"/>
                <a:gd name="connsiteY2-56" fmla="*/ 4263241 h 4833257"/>
                <a:gd name="connsiteX3-57" fmla="*/ 0 w 12184084"/>
                <a:gd name="connsiteY3-58" fmla="*/ 4833257 h 4833257"/>
                <a:gd name="connsiteX4-59" fmla="*/ 9357757 w 12184084"/>
                <a:gd name="connsiteY4-60" fmla="*/ 0 h 4833257"/>
                <a:gd name="connsiteX0-61" fmla="*/ 9357757 w 12184084"/>
                <a:gd name="connsiteY0-62" fmla="*/ 0 h 4833257"/>
                <a:gd name="connsiteX1-63" fmla="*/ 12184084 w 12184084"/>
                <a:gd name="connsiteY1-64" fmla="*/ 0 h 4833257"/>
                <a:gd name="connsiteX2-65" fmla="*/ 12184084 w 12184084"/>
                <a:gd name="connsiteY2-66" fmla="*/ 4263241 h 4833257"/>
                <a:gd name="connsiteX3-67" fmla="*/ 0 w 12184084"/>
                <a:gd name="connsiteY3-68" fmla="*/ 4833257 h 4833257"/>
                <a:gd name="connsiteX4-69" fmla="*/ 9357757 w 12184084"/>
                <a:gd name="connsiteY4-70" fmla="*/ 0 h 4833257"/>
                <a:gd name="connsiteX0-71" fmla="*/ 9357757 w 12184084"/>
                <a:gd name="connsiteY0-72" fmla="*/ 0 h 4833257"/>
                <a:gd name="connsiteX1-73" fmla="*/ 12184084 w 12184084"/>
                <a:gd name="connsiteY1-74" fmla="*/ 0 h 4833257"/>
                <a:gd name="connsiteX2-75" fmla="*/ 12184084 w 12184084"/>
                <a:gd name="connsiteY2-76" fmla="*/ 4241758 h 4833257"/>
                <a:gd name="connsiteX3-77" fmla="*/ 0 w 12184084"/>
                <a:gd name="connsiteY3-78" fmla="*/ 4833257 h 4833257"/>
                <a:gd name="connsiteX4-79" fmla="*/ 9357757 w 12184084"/>
                <a:gd name="connsiteY4-80" fmla="*/ 0 h 4833257"/>
                <a:gd name="connsiteX0-81" fmla="*/ 9357757 w 12184084"/>
                <a:gd name="connsiteY0-82" fmla="*/ 0 h 4833257"/>
                <a:gd name="connsiteX1-83" fmla="*/ 12184084 w 12184084"/>
                <a:gd name="connsiteY1-84" fmla="*/ 0 h 4833257"/>
                <a:gd name="connsiteX2-85" fmla="*/ 12184084 w 12184084"/>
                <a:gd name="connsiteY2-86" fmla="*/ 4256082 h 4833257"/>
                <a:gd name="connsiteX3-87" fmla="*/ 0 w 12184084"/>
                <a:gd name="connsiteY3-88" fmla="*/ 4833257 h 4833257"/>
                <a:gd name="connsiteX4-89" fmla="*/ 9357757 w 12184084"/>
                <a:gd name="connsiteY4-90" fmla="*/ 0 h 48332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84084" h="4833257">
                  <a:moveTo>
                    <a:pt x="9357757" y="0"/>
                  </a:moveTo>
                  <a:lnTo>
                    <a:pt x="12184084" y="0"/>
                  </a:lnTo>
                  <a:lnTo>
                    <a:pt x="12184084" y="4256082"/>
                  </a:lnTo>
                  <a:lnTo>
                    <a:pt x="0" y="4833257"/>
                  </a:lnTo>
                  <a:lnTo>
                    <a:pt x="9357757" y="0"/>
                  </a:lnTo>
                  <a:close/>
                </a:path>
              </a:pathLst>
            </a:cu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p>
          </p:txBody>
        </p:sp>
        <p:pic>
          <p:nvPicPr>
            <p:cNvPr id="24"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 r="214" b="28012"/>
            <a:stretch>
              <a:fillRect/>
            </a:stretch>
          </p:blipFill>
          <p:spPr>
            <a:xfrm>
              <a:off x="0" y="0"/>
              <a:ext cx="11079678" cy="4916384"/>
            </a:xfrm>
            <a:prstGeom prst="rect">
              <a:avLst/>
            </a:prstGeom>
          </p:spPr>
        </p:pic>
        <p:pic>
          <p:nvPicPr>
            <p:cNvPr id="25" name="Picture 304"/>
            <p:cNvPicPr>
              <a:picLocks noChangeAspect="1"/>
            </p:cNvPicPr>
            <p:nvPr/>
          </p:nvPicPr>
          <p:blipFill rotWithShape="1">
            <a:blip r:embed="rId4" cstate="print">
              <a:extLst>
                <a:ext uri="{28A0092B-C50C-407E-A947-70E740481C1C}">
                  <a14:useLocalDpi xmlns:a14="http://schemas.microsoft.com/office/drawing/2010/main" val="0"/>
                </a:ext>
              </a:extLst>
            </a:blip>
            <a:srcRect l="5357" r="52857" b="10989"/>
            <a:stretch>
              <a:fillRect/>
            </a:stretch>
          </p:blipFill>
          <p:spPr>
            <a:xfrm>
              <a:off x="240095" y="195213"/>
              <a:ext cx="4837024" cy="5794829"/>
            </a:xfrm>
            <a:prstGeom prst="rect">
              <a:avLst/>
            </a:prstGeom>
          </p:spPr>
        </p:pic>
        <p:grpSp>
          <p:nvGrpSpPr>
            <p:cNvPr id="43" name="Group 378"/>
            <p:cNvGrpSpPr/>
            <p:nvPr/>
          </p:nvGrpSpPr>
          <p:grpSpPr>
            <a:xfrm>
              <a:off x="10133112" y="4013334"/>
              <a:ext cx="808040" cy="808047"/>
              <a:chOff x="6958036" y="2967073"/>
              <a:chExt cx="808040" cy="808047"/>
            </a:xfrm>
          </p:grpSpPr>
          <p:sp>
            <p:nvSpPr>
              <p:cNvPr id="44" name="Freeform 209"/>
              <p:cNvSpPr/>
              <p:nvPr userDrawn="1"/>
            </p:nvSpPr>
            <p:spPr bwMode="auto">
              <a:xfrm>
                <a:off x="6958036" y="2967073"/>
                <a:ext cx="808040" cy="808047"/>
              </a:xfrm>
              <a:custGeom>
                <a:avLst/>
                <a:gdLst>
                  <a:gd name="T0" fmla="*/ 1017 w 1017"/>
                  <a:gd name="T1" fmla="*/ 535 h 1017"/>
                  <a:gd name="T2" fmla="*/ 1007 w 1017"/>
                  <a:gd name="T3" fmla="*/ 612 h 1017"/>
                  <a:gd name="T4" fmla="*/ 987 w 1017"/>
                  <a:gd name="T5" fmla="*/ 684 h 1017"/>
                  <a:gd name="T6" fmla="*/ 956 w 1017"/>
                  <a:gd name="T7" fmla="*/ 751 h 1017"/>
                  <a:gd name="T8" fmla="*/ 917 w 1017"/>
                  <a:gd name="T9" fmla="*/ 813 h 1017"/>
                  <a:gd name="T10" fmla="*/ 868 w 1017"/>
                  <a:gd name="T11" fmla="*/ 869 h 1017"/>
                  <a:gd name="T12" fmla="*/ 813 w 1017"/>
                  <a:gd name="T13" fmla="*/ 917 h 1017"/>
                  <a:gd name="T14" fmla="*/ 751 w 1017"/>
                  <a:gd name="T15" fmla="*/ 956 h 1017"/>
                  <a:gd name="T16" fmla="*/ 684 w 1017"/>
                  <a:gd name="T17" fmla="*/ 987 h 1017"/>
                  <a:gd name="T18" fmla="*/ 611 w 1017"/>
                  <a:gd name="T19" fmla="*/ 1007 h 1017"/>
                  <a:gd name="T20" fmla="*/ 535 w 1017"/>
                  <a:gd name="T21" fmla="*/ 1017 h 1017"/>
                  <a:gd name="T22" fmla="*/ 482 w 1017"/>
                  <a:gd name="T23" fmla="*/ 1017 h 1017"/>
                  <a:gd name="T24" fmla="*/ 406 w 1017"/>
                  <a:gd name="T25" fmla="*/ 1007 h 1017"/>
                  <a:gd name="T26" fmla="*/ 334 w 1017"/>
                  <a:gd name="T27" fmla="*/ 987 h 1017"/>
                  <a:gd name="T28" fmla="*/ 266 w 1017"/>
                  <a:gd name="T29" fmla="*/ 956 h 1017"/>
                  <a:gd name="T30" fmla="*/ 205 w 1017"/>
                  <a:gd name="T31" fmla="*/ 917 h 1017"/>
                  <a:gd name="T32" fmla="*/ 150 w 1017"/>
                  <a:gd name="T33" fmla="*/ 869 h 1017"/>
                  <a:gd name="T34" fmla="*/ 101 w 1017"/>
                  <a:gd name="T35" fmla="*/ 813 h 1017"/>
                  <a:gd name="T36" fmla="*/ 62 w 1017"/>
                  <a:gd name="T37" fmla="*/ 751 h 1017"/>
                  <a:gd name="T38" fmla="*/ 31 w 1017"/>
                  <a:gd name="T39" fmla="*/ 684 h 1017"/>
                  <a:gd name="T40" fmla="*/ 10 w 1017"/>
                  <a:gd name="T41" fmla="*/ 612 h 1017"/>
                  <a:gd name="T42" fmla="*/ 1 w 1017"/>
                  <a:gd name="T43" fmla="*/ 535 h 1017"/>
                  <a:gd name="T44" fmla="*/ 1 w 1017"/>
                  <a:gd name="T45" fmla="*/ 483 h 1017"/>
                  <a:gd name="T46" fmla="*/ 10 w 1017"/>
                  <a:gd name="T47" fmla="*/ 407 h 1017"/>
                  <a:gd name="T48" fmla="*/ 31 w 1017"/>
                  <a:gd name="T49" fmla="*/ 334 h 1017"/>
                  <a:gd name="T50" fmla="*/ 62 w 1017"/>
                  <a:gd name="T51" fmla="*/ 266 h 1017"/>
                  <a:gd name="T52" fmla="*/ 101 w 1017"/>
                  <a:gd name="T53" fmla="*/ 204 h 1017"/>
                  <a:gd name="T54" fmla="*/ 150 w 1017"/>
                  <a:gd name="T55" fmla="*/ 149 h 1017"/>
                  <a:gd name="T56" fmla="*/ 205 w 1017"/>
                  <a:gd name="T57" fmla="*/ 101 h 1017"/>
                  <a:gd name="T58" fmla="*/ 266 w 1017"/>
                  <a:gd name="T59" fmla="*/ 61 h 1017"/>
                  <a:gd name="T60" fmla="*/ 334 w 1017"/>
                  <a:gd name="T61" fmla="*/ 31 h 1017"/>
                  <a:gd name="T62" fmla="*/ 406 w 1017"/>
                  <a:gd name="T63" fmla="*/ 10 h 1017"/>
                  <a:gd name="T64" fmla="*/ 482 w 1017"/>
                  <a:gd name="T65" fmla="*/ 1 h 1017"/>
                  <a:gd name="T66" fmla="*/ 535 w 1017"/>
                  <a:gd name="T67" fmla="*/ 1 h 1017"/>
                  <a:gd name="T68" fmla="*/ 611 w 1017"/>
                  <a:gd name="T69" fmla="*/ 10 h 1017"/>
                  <a:gd name="T70" fmla="*/ 684 w 1017"/>
                  <a:gd name="T71" fmla="*/ 31 h 1017"/>
                  <a:gd name="T72" fmla="*/ 751 w 1017"/>
                  <a:gd name="T73" fmla="*/ 61 h 1017"/>
                  <a:gd name="T74" fmla="*/ 813 w 1017"/>
                  <a:gd name="T75" fmla="*/ 101 h 1017"/>
                  <a:gd name="T76" fmla="*/ 868 w 1017"/>
                  <a:gd name="T77" fmla="*/ 149 h 1017"/>
                  <a:gd name="T78" fmla="*/ 917 w 1017"/>
                  <a:gd name="T79" fmla="*/ 204 h 1017"/>
                  <a:gd name="T80" fmla="*/ 956 w 1017"/>
                  <a:gd name="T81" fmla="*/ 266 h 1017"/>
                  <a:gd name="T82" fmla="*/ 987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4" y="561"/>
                    </a:lnTo>
                    <a:lnTo>
                      <a:pt x="1011" y="586"/>
                    </a:lnTo>
                    <a:lnTo>
                      <a:pt x="1007" y="612"/>
                    </a:lnTo>
                    <a:lnTo>
                      <a:pt x="1002" y="636"/>
                    </a:lnTo>
                    <a:lnTo>
                      <a:pt x="995" y="660"/>
                    </a:lnTo>
                    <a:lnTo>
                      <a:pt x="987" y="684"/>
                    </a:lnTo>
                    <a:lnTo>
                      <a:pt x="978" y="707"/>
                    </a:lnTo>
                    <a:lnTo>
                      <a:pt x="967" y="729"/>
                    </a:lnTo>
                    <a:lnTo>
                      <a:pt x="956" y="751"/>
                    </a:lnTo>
                    <a:lnTo>
                      <a:pt x="944" y="773"/>
                    </a:lnTo>
                    <a:lnTo>
                      <a:pt x="930" y="794"/>
                    </a:lnTo>
                    <a:lnTo>
                      <a:pt x="917" y="813"/>
                    </a:lnTo>
                    <a:lnTo>
                      <a:pt x="902" y="833"/>
                    </a:lnTo>
                    <a:lnTo>
                      <a:pt x="885" y="851"/>
                    </a:lnTo>
                    <a:lnTo>
                      <a:pt x="868" y="869"/>
                    </a:lnTo>
                    <a:lnTo>
                      <a:pt x="851" y="886"/>
                    </a:lnTo>
                    <a:lnTo>
                      <a:pt x="832" y="901"/>
                    </a:lnTo>
                    <a:lnTo>
                      <a:pt x="813" y="917"/>
                    </a:lnTo>
                    <a:lnTo>
                      <a:pt x="793" y="931"/>
                    </a:lnTo>
                    <a:lnTo>
                      <a:pt x="773" y="944"/>
                    </a:lnTo>
                    <a:lnTo>
                      <a:pt x="751" y="956"/>
                    </a:lnTo>
                    <a:lnTo>
                      <a:pt x="729" y="968"/>
                    </a:lnTo>
                    <a:lnTo>
                      <a:pt x="707" y="978"/>
                    </a:lnTo>
                    <a:lnTo>
                      <a:pt x="684" y="987"/>
                    </a:lnTo>
                    <a:lnTo>
                      <a:pt x="660" y="994"/>
                    </a:lnTo>
                    <a:lnTo>
                      <a:pt x="636" y="1001"/>
                    </a:lnTo>
                    <a:lnTo>
                      <a:pt x="611" y="1007"/>
                    </a:lnTo>
                    <a:lnTo>
                      <a:pt x="586" y="1012"/>
                    </a:lnTo>
                    <a:lnTo>
                      <a:pt x="561" y="1015"/>
                    </a:lnTo>
                    <a:lnTo>
                      <a:pt x="535" y="1017"/>
                    </a:lnTo>
                    <a:lnTo>
                      <a:pt x="509" y="1017"/>
                    </a:lnTo>
                    <a:lnTo>
                      <a:pt x="509" y="1017"/>
                    </a:lnTo>
                    <a:lnTo>
                      <a:pt x="482" y="1017"/>
                    </a:lnTo>
                    <a:lnTo>
                      <a:pt x="457" y="1015"/>
                    </a:lnTo>
                    <a:lnTo>
                      <a:pt x="432" y="1012"/>
                    </a:lnTo>
                    <a:lnTo>
                      <a:pt x="406" y="1007"/>
                    </a:lnTo>
                    <a:lnTo>
                      <a:pt x="381" y="1001"/>
                    </a:lnTo>
                    <a:lnTo>
                      <a:pt x="358" y="994"/>
                    </a:lnTo>
                    <a:lnTo>
                      <a:pt x="334" y="987"/>
                    </a:lnTo>
                    <a:lnTo>
                      <a:pt x="311" y="978"/>
                    </a:lnTo>
                    <a:lnTo>
                      <a:pt x="288" y="968"/>
                    </a:lnTo>
                    <a:lnTo>
                      <a:pt x="266" y="956"/>
                    </a:lnTo>
                    <a:lnTo>
                      <a:pt x="245" y="944"/>
                    </a:lnTo>
                    <a:lnTo>
                      <a:pt x="224" y="931"/>
                    </a:lnTo>
                    <a:lnTo>
                      <a:pt x="205" y="917"/>
                    </a:lnTo>
                    <a:lnTo>
                      <a:pt x="185" y="901"/>
                    </a:lnTo>
                    <a:lnTo>
                      <a:pt x="167" y="886"/>
                    </a:lnTo>
                    <a:lnTo>
                      <a:pt x="150" y="869"/>
                    </a:lnTo>
                    <a:lnTo>
                      <a:pt x="132" y="851"/>
                    </a:lnTo>
                    <a:lnTo>
                      <a:pt x="116" y="833"/>
                    </a:lnTo>
                    <a:lnTo>
                      <a:pt x="101" y="813"/>
                    </a:lnTo>
                    <a:lnTo>
                      <a:pt x="87" y="794"/>
                    </a:lnTo>
                    <a:lnTo>
                      <a:pt x="74" y="773"/>
                    </a:lnTo>
                    <a:lnTo>
                      <a:pt x="62" y="751"/>
                    </a:lnTo>
                    <a:lnTo>
                      <a:pt x="50" y="729"/>
                    </a:lnTo>
                    <a:lnTo>
                      <a:pt x="40" y="707"/>
                    </a:lnTo>
                    <a:lnTo>
                      <a:pt x="31" y="684"/>
                    </a:lnTo>
                    <a:lnTo>
                      <a:pt x="23" y="660"/>
                    </a:lnTo>
                    <a:lnTo>
                      <a:pt x="16" y="636"/>
                    </a:lnTo>
                    <a:lnTo>
                      <a:pt x="10" y="612"/>
                    </a:lnTo>
                    <a:lnTo>
                      <a:pt x="6" y="586"/>
                    </a:lnTo>
                    <a:lnTo>
                      <a:pt x="3" y="561"/>
                    </a:lnTo>
                    <a:lnTo>
                      <a:pt x="1" y="535"/>
                    </a:lnTo>
                    <a:lnTo>
                      <a:pt x="0" y="509"/>
                    </a:lnTo>
                    <a:lnTo>
                      <a:pt x="0" y="509"/>
                    </a:lnTo>
                    <a:lnTo>
                      <a:pt x="1" y="483"/>
                    </a:lnTo>
                    <a:lnTo>
                      <a:pt x="3" y="457"/>
                    </a:lnTo>
                    <a:lnTo>
                      <a:pt x="6" y="431"/>
                    </a:lnTo>
                    <a:lnTo>
                      <a:pt x="10" y="407"/>
                    </a:lnTo>
                    <a:lnTo>
                      <a:pt x="16" y="381"/>
                    </a:lnTo>
                    <a:lnTo>
                      <a:pt x="23" y="357"/>
                    </a:lnTo>
                    <a:lnTo>
                      <a:pt x="31" y="334"/>
                    </a:lnTo>
                    <a:lnTo>
                      <a:pt x="40" y="311"/>
                    </a:lnTo>
                    <a:lnTo>
                      <a:pt x="50" y="288"/>
                    </a:lnTo>
                    <a:lnTo>
                      <a:pt x="62" y="266"/>
                    </a:lnTo>
                    <a:lnTo>
                      <a:pt x="74" y="245"/>
                    </a:lnTo>
                    <a:lnTo>
                      <a:pt x="87" y="225"/>
                    </a:lnTo>
                    <a:lnTo>
                      <a:pt x="101" y="204"/>
                    </a:lnTo>
                    <a:lnTo>
                      <a:pt x="116" y="185"/>
                    </a:lnTo>
                    <a:lnTo>
                      <a:pt x="132" y="167"/>
                    </a:lnTo>
                    <a:lnTo>
                      <a:pt x="150" y="149"/>
                    </a:lnTo>
                    <a:lnTo>
                      <a:pt x="167" y="132"/>
                    </a:lnTo>
                    <a:lnTo>
                      <a:pt x="185" y="116"/>
                    </a:lnTo>
                    <a:lnTo>
                      <a:pt x="205" y="101"/>
                    </a:lnTo>
                    <a:lnTo>
                      <a:pt x="224" y="86"/>
                    </a:lnTo>
                    <a:lnTo>
                      <a:pt x="245" y="74"/>
                    </a:lnTo>
                    <a:lnTo>
                      <a:pt x="266" y="61"/>
                    </a:lnTo>
                    <a:lnTo>
                      <a:pt x="288" y="51"/>
                    </a:lnTo>
                    <a:lnTo>
                      <a:pt x="311" y="40"/>
                    </a:lnTo>
                    <a:lnTo>
                      <a:pt x="334" y="31"/>
                    </a:lnTo>
                    <a:lnTo>
                      <a:pt x="358" y="23"/>
                    </a:lnTo>
                    <a:lnTo>
                      <a:pt x="381" y="16"/>
                    </a:lnTo>
                    <a:lnTo>
                      <a:pt x="406" y="10"/>
                    </a:lnTo>
                    <a:lnTo>
                      <a:pt x="432" y="6"/>
                    </a:lnTo>
                    <a:lnTo>
                      <a:pt x="457" y="2"/>
                    </a:lnTo>
                    <a:lnTo>
                      <a:pt x="482" y="1"/>
                    </a:lnTo>
                    <a:lnTo>
                      <a:pt x="509" y="0"/>
                    </a:lnTo>
                    <a:lnTo>
                      <a:pt x="509" y="0"/>
                    </a:lnTo>
                    <a:lnTo>
                      <a:pt x="535" y="1"/>
                    </a:lnTo>
                    <a:lnTo>
                      <a:pt x="561" y="2"/>
                    </a:lnTo>
                    <a:lnTo>
                      <a:pt x="586" y="6"/>
                    </a:lnTo>
                    <a:lnTo>
                      <a:pt x="611" y="10"/>
                    </a:lnTo>
                    <a:lnTo>
                      <a:pt x="636" y="16"/>
                    </a:lnTo>
                    <a:lnTo>
                      <a:pt x="660" y="23"/>
                    </a:lnTo>
                    <a:lnTo>
                      <a:pt x="684" y="31"/>
                    </a:lnTo>
                    <a:lnTo>
                      <a:pt x="707" y="40"/>
                    </a:lnTo>
                    <a:lnTo>
                      <a:pt x="729" y="51"/>
                    </a:lnTo>
                    <a:lnTo>
                      <a:pt x="751" y="61"/>
                    </a:lnTo>
                    <a:lnTo>
                      <a:pt x="773" y="74"/>
                    </a:lnTo>
                    <a:lnTo>
                      <a:pt x="793" y="86"/>
                    </a:lnTo>
                    <a:lnTo>
                      <a:pt x="813" y="101"/>
                    </a:lnTo>
                    <a:lnTo>
                      <a:pt x="832" y="116"/>
                    </a:lnTo>
                    <a:lnTo>
                      <a:pt x="851" y="132"/>
                    </a:lnTo>
                    <a:lnTo>
                      <a:pt x="868" y="149"/>
                    </a:lnTo>
                    <a:lnTo>
                      <a:pt x="885" y="167"/>
                    </a:lnTo>
                    <a:lnTo>
                      <a:pt x="902" y="185"/>
                    </a:lnTo>
                    <a:lnTo>
                      <a:pt x="917" y="204"/>
                    </a:lnTo>
                    <a:lnTo>
                      <a:pt x="930" y="225"/>
                    </a:lnTo>
                    <a:lnTo>
                      <a:pt x="944" y="245"/>
                    </a:lnTo>
                    <a:lnTo>
                      <a:pt x="956" y="266"/>
                    </a:lnTo>
                    <a:lnTo>
                      <a:pt x="967" y="288"/>
                    </a:lnTo>
                    <a:lnTo>
                      <a:pt x="978" y="311"/>
                    </a:lnTo>
                    <a:lnTo>
                      <a:pt x="987" y="334"/>
                    </a:lnTo>
                    <a:lnTo>
                      <a:pt x="995" y="357"/>
                    </a:lnTo>
                    <a:lnTo>
                      <a:pt x="1002" y="381"/>
                    </a:lnTo>
                    <a:lnTo>
                      <a:pt x="1007" y="407"/>
                    </a:lnTo>
                    <a:lnTo>
                      <a:pt x="1011" y="431"/>
                    </a:lnTo>
                    <a:lnTo>
                      <a:pt x="1014"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45" name="Freeform 210"/>
              <p:cNvSpPr>
                <a:spLocks noEditPoints="1"/>
              </p:cNvSpPr>
              <p:nvPr userDrawn="1"/>
            </p:nvSpPr>
            <p:spPr bwMode="auto">
              <a:xfrm>
                <a:off x="7075512" y="3165513"/>
                <a:ext cx="574677" cy="360367"/>
              </a:xfrm>
              <a:custGeom>
                <a:avLst/>
                <a:gdLst>
                  <a:gd name="T0" fmla="*/ 629 w 726"/>
                  <a:gd name="T1" fmla="*/ 223 h 454"/>
                  <a:gd name="T2" fmla="*/ 452 w 726"/>
                  <a:gd name="T3" fmla="*/ 141 h 454"/>
                  <a:gd name="T4" fmla="*/ 462 w 726"/>
                  <a:gd name="T5" fmla="*/ 137 h 454"/>
                  <a:gd name="T6" fmla="*/ 466 w 726"/>
                  <a:gd name="T7" fmla="*/ 16 h 454"/>
                  <a:gd name="T8" fmla="*/ 462 w 726"/>
                  <a:gd name="T9" fmla="*/ 5 h 454"/>
                  <a:gd name="T10" fmla="*/ 274 w 726"/>
                  <a:gd name="T11" fmla="*/ 0 h 454"/>
                  <a:gd name="T12" fmla="*/ 264 w 726"/>
                  <a:gd name="T13" fmla="*/ 5 h 454"/>
                  <a:gd name="T14" fmla="*/ 259 w 726"/>
                  <a:gd name="T15" fmla="*/ 126 h 454"/>
                  <a:gd name="T16" fmla="*/ 264 w 726"/>
                  <a:gd name="T17" fmla="*/ 137 h 454"/>
                  <a:gd name="T18" fmla="*/ 356 w 726"/>
                  <a:gd name="T19" fmla="*/ 141 h 454"/>
                  <a:gd name="T20" fmla="*/ 97 w 726"/>
                  <a:gd name="T21" fmla="*/ 313 h 454"/>
                  <a:gd name="T22" fmla="*/ 9 w 726"/>
                  <a:gd name="T23" fmla="*/ 314 h 454"/>
                  <a:gd name="T24" fmla="*/ 0 w 726"/>
                  <a:gd name="T25" fmla="*/ 328 h 454"/>
                  <a:gd name="T26" fmla="*/ 1 w 726"/>
                  <a:gd name="T27" fmla="*/ 445 h 454"/>
                  <a:gd name="T28" fmla="*/ 15 w 726"/>
                  <a:gd name="T29" fmla="*/ 454 h 454"/>
                  <a:gd name="T30" fmla="*/ 197 w 726"/>
                  <a:gd name="T31" fmla="*/ 453 h 454"/>
                  <a:gd name="T32" fmla="*/ 206 w 726"/>
                  <a:gd name="T33" fmla="*/ 439 h 454"/>
                  <a:gd name="T34" fmla="*/ 205 w 726"/>
                  <a:gd name="T35" fmla="*/ 323 h 454"/>
                  <a:gd name="T36" fmla="*/ 191 w 726"/>
                  <a:gd name="T37" fmla="*/ 313 h 454"/>
                  <a:gd name="T38" fmla="*/ 356 w 726"/>
                  <a:gd name="T39" fmla="*/ 236 h 454"/>
                  <a:gd name="T40" fmla="*/ 274 w 726"/>
                  <a:gd name="T41" fmla="*/ 313 h 454"/>
                  <a:gd name="T42" fmla="*/ 260 w 726"/>
                  <a:gd name="T43" fmla="*/ 323 h 454"/>
                  <a:gd name="T44" fmla="*/ 259 w 726"/>
                  <a:gd name="T45" fmla="*/ 439 h 454"/>
                  <a:gd name="T46" fmla="*/ 268 w 726"/>
                  <a:gd name="T47" fmla="*/ 453 h 454"/>
                  <a:gd name="T48" fmla="*/ 452 w 726"/>
                  <a:gd name="T49" fmla="*/ 454 h 454"/>
                  <a:gd name="T50" fmla="*/ 465 w 726"/>
                  <a:gd name="T51" fmla="*/ 445 h 454"/>
                  <a:gd name="T52" fmla="*/ 466 w 726"/>
                  <a:gd name="T53" fmla="*/ 328 h 454"/>
                  <a:gd name="T54" fmla="*/ 457 w 726"/>
                  <a:gd name="T55" fmla="*/ 314 h 454"/>
                  <a:gd name="T56" fmla="*/ 370 w 726"/>
                  <a:gd name="T57" fmla="*/ 236 h 454"/>
                  <a:gd name="T58" fmla="*/ 534 w 726"/>
                  <a:gd name="T59" fmla="*/ 313 h 454"/>
                  <a:gd name="T60" fmla="*/ 523 w 726"/>
                  <a:gd name="T61" fmla="*/ 318 h 454"/>
                  <a:gd name="T62" fmla="*/ 519 w 726"/>
                  <a:gd name="T63" fmla="*/ 439 h 454"/>
                  <a:gd name="T64" fmla="*/ 523 w 726"/>
                  <a:gd name="T65" fmla="*/ 449 h 454"/>
                  <a:gd name="T66" fmla="*/ 711 w 726"/>
                  <a:gd name="T67" fmla="*/ 454 h 454"/>
                  <a:gd name="T68" fmla="*/ 721 w 726"/>
                  <a:gd name="T69" fmla="*/ 449 h 454"/>
                  <a:gd name="T70" fmla="*/ 726 w 726"/>
                  <a:gd name="T71" fmla="*/ 328 h 454"/>
                  <a:gd name="T72" fmla="*/ 721 w 726"/>
                  <a:gd name="T73" fmla="*/ 318 h 454"/>
                  <a:gd name="T74" fmla="*/ 711 w 726"/>
                  <a:gd name="T75" fmla="*/ 313 h 454"/>
                  <a:gd name="T76" fmla="*/ 272 w 726"/>
                  <a:gd name="T77" fmla="*/ 16 h 454"/>
                  <a:gd name="T78" fmla="*/ 452 w 726"/>
                  <a:gd name="T79" fmla="*/ 14 h 454"/>
                  <a:gd name="T80" fmla="*/ 453 w 726"/>
                  <a:gd name="T81" fmla="*/ 16 h 454"/>
                  <a:gd name="T82" fmla="*/ 453 w 726"/>
                  <a:gd name="T83" fmla="*/ 128 h 454"/>
                  <a:gd name="T84" fmla="*/ 274 w 726"/>
                  <a:gd name="T85" fmla="*/ 128 h 454"/>
                  <a:gd name="T86" fmla="*/ 272 w 726"/>
                  <a:gd name="T87" fmla="*/ 126 h 454"/>
                  <a:gd name="T88" fmla="*/ 194 w 726"/>
                  <a:gd name="T89" fmla="*/ 439 h 454"/>
                  <a:gd name="T90" fmla="*/ 15 w 726"/>
                  <a:gd name="T91" fmla="*/ 441 h 454"/>
                  <a:gd name="T92" fmla="*/ 13 w 726"/>
                  <a:gd name="T93" fmla="*/ 439 h 454"/>
                  <a:gd name="T94" fmla="*/ 13 w 726"/>
                  <a:gd name="T95" fmla="*/ 327 h 454"/>
                  <a:gd name="T96" fmla="*/ 191 w 726"/>
                  <a:gd name="T97" fmla="*/ 326 h 454"/>
                  <a:gd name="T98" fmla="*/ 194 w 726"/>
                  <a:gd name="T99" fmla="*/ 328 h 454"/>
                  <a:gd name="T100" fmla="*/ 453 w 726"/>
                  <a:gd name="T101" fmla="*/ 439 h 454"/>
                  <a:gd name="T102" fmla="*/ 274 w 726"/>
                  <a:gd name="T103" fmla="*/ 441 h 454"/>
                  <a:gd name="T104" fmla="*/ 272 w 726"/>
                  <a:gd name="T105" fmla="*/ 439 h 454"/>
                  <a:gd name="T106" fmla="*/ 273 w 726"/>
                  <a:gd name="T107" fmla="*/ 327 h 454"/>
                  <a:gd name="T108" fmla="*/ 452 w 726"/>
                  <a:gd name="T109" fmla="*/ 326 h 454"/>
                  <a:gd name="T110" fmla="*/ 453 w 726"/>
                  <a:gd name="T111" fmla="*/ 328 h 454"/>
                  <a:gd name="T112" fmla="*/ 712 w 726"/>
                  <a:gd name="T113" fmla="*/ 440 h 454"/>
                  <a:gd name="T114" fmla="*/ 534 w 726"/>
                  <a:gd name="T115" fmla="*/ 441 h 454"/>
                  <a:gd name="T116" fmla="*/ 532 w 726"/>
                  <a:gd name="T117" fmla="*/ 328 h 454"/>
                  <a:gd name="T118" fmla="*/ 534 w 726"/>
                  <a:gd name="T119" fmla="*/ 326 h 454"/>
                  <a:gd name="T120" fmla="*/ 712 w 726"/>
                  <a:gd name="T121" fmla="*/ 32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6" h="454">
                    <a:moveTo>
                      <a:pt x="711" y="313"/>
                    </a:moveTo>
                    <a:lnTo>
                      <a:pt x="629" y="313"/>
                    </a:lnTo>
                    <a:lnTo>
                      <a:pt x="629" y="223"/>
                    </a:lnTo>
                    <a:lnTo>
                      <a:pt x="370" y="223"/>
                    </a:lnTo>
                    <a:lnTo>
                      <a:pt x="370" y="141"/>
                    </a:lnTo>
                    <a:lnTo>
                      <a:pt x="452" y="141"/>
                    </a:lnTo>
                    <a:lnTo>
                      <a:pt x="452" y="141"/>
                    </a:lnTo>
                    <a:lnTo>
                      <a:pt x="457" y="139"/>
                    </a:lnTo>
                    <a:lnTo>
                      <a:pt x="462" y="137"/>
                    </a:lnTo>
                    <a:lnTo>
                      <a:pt x="465" y="131"/>
                    </a:lnTo>
                    <a:lnTo>
                      <a:pt x="466" y="126"/>
                    </a:lnTo>
                    <a:lnTo>
                      <a:pt x="466" y="16"/>
                    </a:lnTo>
                    <a:lnTo>
                      <a:pt x="466" y="16"/>
                    </a:lnTo>
                    <a:lnTo>
                      <a:pt x="465" y="9"/>
                    </a:lnTo>
                    <a:lnTo>
                      <a:pt x="462" y="5"/>
                    </a:lnTo>
                    <a:lnTo>
                      <a:pt x="457" y="2"/>
                    </a:lnTo>
                    <a:lnTo>
                      <a:pt x="452" y="0"/>
                    </a:lnTo>
                    <a:lnTo>
                      <a:pt x="274" y="0"/>
                    </a:lnTo>
                    <a:lnTo>
                      <a:pt x="274" y="0"/>
                    </a:lnTo>
                    <a:lnTo>
                      <a:pt x="268" y="2"/>
                    </a:lnTo>
                    <a:lnTo>
                      <a:pt x="264" y="5"/>
                    </a:lnTo>
                    <a:lnTo>
                      <a:pt x="260" y="9"/>
                    </a:lnTo>
                    <a:lnTo>
                      <a:pt x="259" y="16"/>
                    </a:lnTo>
                    <a:lnTo>
                      <a:pt x="259" y="126"/>
                    </a:lnTo>
                    <a:lnTo>
                      <a:pt x="259" y="126"/>
                    </a:lnTo>
                    <a:lnTo>
                      <a:pt x="260" y="131"/>
                    </a:lnTo>
                    <a:lnTo>
                      <a:pt x="264" y="137"/>
                    </a:lnTo>
                    <a:lnTo>
                      <a:pt x="268" y="139"/>
                    </a:lnTo>
                    <a:lnTo>
                      <a:pt x="274" y="141"/>
                    </a:lnTo>
                    <a:lnTo>
                      <a:pt x="356" y="141"/>
                    </a:lnTo>
                    <a:lnTo>
                      <a:pt x="356" y="223"/>
                    </a:lnTo>
                    <a:lnTo>
                      <a:pt x="97" y="223"/>
                    </a:lnTo>
                    <a:lnTo>
                      <a:pt x="97" y="313"/>
                    </a:lnTo>
                    <a:lnTo>
                      <a:pt x="15" y="313"/>
                    </a:lnTo>
                    <a:lnTo>
                      <a:pt x="15" y="313"/>
                    </a:lnTo>
                    <a:lnTo>
                      <a:pt x="9" y="314"/>
                    </a:lnTo>
                    <a:lnTo>
                      <a:pt x="4" y="318"/>
                    </a:lnTo>
                    <a:lnTo>
                      <a:pt x="1" y="323"/>
                    </a:lnTo>
                    <a:lnTo>
                      <a:pt x="0" y="328"/>
                    </a:lnTo>
                    <a:lnTo>
                      <a:pt x="0" y="439"/>
                    </a:lnTo>
                    <a:lnTo>
                      <a:pt x="0" y="439"/>
                    </a:lnTo>
                    <a:lnTo>
                      <a:pt x="1" y="445"/>
                    </a:lnTo>
                    <a:lnTo>
                      <a:pt x="4" y="449"/>
                    </a:lnTo>
                    <a:lnTo>
                      <a:pt x="9" y="453"/>
                    </a:lnTo>
                    <a:lnTo>
                      <a:pt x="15" y="454"/>
                    </a:lnTo>
                    <a:lnTo>
                      <a:pt x="191" y="454"/>
                    </a:lnTo>
                    <a:lnTo>
                      <a:pt x="191" y="454"/>
                    </a:lnTo>
                    <a:lnTo>
                      <a:pt x="197" y="453"/>
                    </a:lnTo>
                    <a:lnTo>
                      <a:pt x="202" y="449"/>
                    </a:lnTo>
                    <a:lnTo>
                      <a:pt x="205" y="445"/>
                    </a:lnTo>
                    <a:lnTo>
                      <a:pt x="206" y="439"/>
                    </a:lnTo>
                    <a:lnTo>
                      <a:pt x="206" y="328"/>
                    </a:lnTo>
                    <a:lnTo>
                      <a:pt x="206" y="328"/>
                    </a:lnTo>
                    <a:lnTo>
                      <a:pt x="205" y="323"/>
                    </a:lnTo>
                    <a:lnTo>
                      <a:pt x="202" y="318"/>
                    </a:lnTo>
                    <a:lnTo>
                      <a:pt x="197" y="314"/>
                    </a:lnTo>
                    <a:lnTo>
                      <a:pt x="191" y="313"/>
                    </a:lnTo>
                    <a:lnTo>
                      <a:pt x="109" y="313"/>
                    </a:lnTo>
                    <a:lnTo>
                      <a:pt x="109" y="236"/>
                    </a:lnTo>
                    <a:lnTo>
                      <a:pt x="356" y="236"/>
                    </a:lnTo>
                    <a:lnTo>
                      <a:pt x="356" y="313"/>
                    </a:lnTo>
                    <a:lnTo>
                      <a:pt x="274" y="313"/>
                    </a:lnTo>
                    <a:lnTo>
                      <a:pt x="274" y="313"/>
                    </a:lnTo>
                    <a:lnTo>
                      <a:pt x="268" y="314"/>
                    </a:lnTo>
                    <a:lnTo>
                      <a:pt x="264" y="318"/>
                    </a:lnTo>
                    <a:lnTo>
                      <a:pt x="260" y="323"/>
                    </a:lnTo>
                    <a:lnTo>
                      <a:pt x="259" y="328"/>
                    </a:lnTo>
                    <a:lnTo>
                      <a:pt x="259" y="439"/>
                    </a:lnTo>
                    <a:lnTo>
                      <a:pt x="259" y="439"/>
                    </a:lnTo>
                    <a:lnTo>
                      <a:pt x="260" y="445"/>
                    </a:lnTo>
                    <a:lnTo>
                      <a:pt x="264" y="449"/>
                    </a:lnTo>
                    <a:lnTo>
                      <a:pt x="268" y="453"/>
                    </a:lnTo>
                    <a:lnTo>
                      <a:pt x="274" y="454"/>
                    </a:lnTo>
                    <a:lnTo>
                      <a:pt x="452" y="454"/>
                    </a:lnTo>
                    <a:lnTo>
                      <a:pt x="452" y="454"/>
                    </a:lnTo>
                    <a:lnTo>
                      <a:pt x="457" y="453"/>
                    </a:lnTo>
                    <a:lnTo>
                      <a:pt x="462" y="449"/>
                    </a:lnTo>
                    <a:lnTo>
                      <a:pt x="465" y="445"/>
                    </a:lnTo>
                    <a:lnTo>
                      <a:pt x="466" y="439"/>
                    </a:lnTo>
                    <a:lnTo>
                      <a:pt x="466" y="328"/>
                    </a:lnTo>
                    <a:lnTo>
                      <a:pt x="466" y="328"/>
                    </a:lnTo>
                    <a:lnTo>
                      <a:pt x="465" y="323"/>
                    </a:lnTo>
                    <a:lnTo>
                      <a:pt x="462" y="318"/>
                    </a:lnTo>
                    <a:lnTo>
                      <a:pt x="457" y="314"/>
                    </a:lnTo>
                    <a:lnTo>
                      <a:pt x="452" y="313"/>
                    </a:lnTo>
                    <a:lnTo>
                      <a:pt x="370" y="313"/>
                    </a:lnTo>
                    <a:lnTo>
                      <a:pt x="370" y="236"/>
                    </a:lnTo>
                    <a:lnTo>
                      <a:pt x="616" y="236"/>
                    </a:lnTo>
                    <a:lnTo>
                      <a:pt x="616" y="313"/>
                    </a:lnTo>
                    <a:lnTo>
                      <a:pt x="534" y="313"/>
                    </a:lnTo>
                    <a:lnTo>
                      <a:pt x="534" y="313"/>
                    </a:lnTo>
                    <a:lnTo>
                      <a:pt x="529" y="314"/>
                    </a:lnTo>
                    <a:lnTo>
                      <a:pt x="523" y="318"/>
                    </a:lnTo>
                    <a:lnTo>
                      <a:pt x="521" y="323"/>
                    </a:lnTo>
                    <a:lnTo>
                      <a:pt x="519" y="328"/>
                    </a:lnTo>
                    <a:lnTo>
                      <a:pt x="519" y="439"/>
                    </a:lnTo>
                    <a:lnTo>
                      <a:pt x="519" y="439"/>
                    </a:lnTo>
                    <a:lnTo>
                      <a:pt x="521" y="445"/>
                    </a:lnTo>
                    <a:lnTo>
                      <a:pt x="523" y="449"/>
                    </a:lnTo>
                    <a:lnTo>
                      <a:pt x="529" y="453"/>
                    </a:lnTo>
                    <a:lnTo>
                      <a:pt x="534" y="454"/>
                    </a:lnTo>
                    <a:lnTo>
                      <a:pt x="711" y="454"/>
                    </a:lnTo>
                    <a:lnTo>
                      <a:pt x="711" y="454"/>
                    </a:lnTo>
                    <a:lnTo>
                      <a:pt x="716" y="453"/>
                    </a:lnTo>
                    <a:lnTo>
                      <a:pt x="721" y="449"/>
                    </a:lnTo>
                    <a:lnTo>
                      <a:pt x="724" y="445"/>
                    </a:lnTo>
                    <a:lnTo>
                      <a:pt x="726" y="439"/>
                    </a:lnTo>
                    <a:lnTo>
                      <a:pt x="726" y="328"/>
                    </a:lnTo>
                    <a:lnTo>
                      <a:pt x="726" y="328"/>
                    </a:lnTo>
                    <a:lnTo>
                      <a:pt x="724" y="323"/>
                    </a:lnTo>
                    <a:lnTo>
                      <a:pt x="721" y="318"/>
                    </a:lnTo>
                    <a:lnTo>
                      <a:pt x="716" y="314"/>
                    </a:lnTo>
                    <a:lnTo>
                      <a:pt x="711" y="313"/>
                    </a:lnTo>
                    <a:lnTo>
                      <a:pt x="711" y="313"/>
                    </a:lnTo>
                    <a:close/>
                    <a:moveTo>
                      <a:pt x="272" y="126"/>
                    </a:moveTo>
                    <a:lnTo>
                      <a:pt x="272" y="16"/>
                    </a:lnTo>
                    <a:lnTo>
                      <a:pt x="272" y="16"/>
                    </a:lnTo>
                    <a:lnTo>
                      <a:pt x="273" y="14"/>
                    </a:lnTo>
                    <a:lnTo>
                      <a:pt x="274" y="14"/>
                    </a:lnTo>
                    <a:lnTo>
                      <a:pt x="452" y="14"/>
                    </a:lnTo>
                    <a:lnTo>
                      <a:pt x="452" y="14"/>
                    </a:lnTo>
                    <a:lnTo>
                      <a:pt x="453" y="14"/>
                    </a:lnTo>
                    <a:lnTo>
                      <a:pt x="453" y="16"/>
                    </a:lnTo>
                    <a:lnTo>
                      <a:pt x="453" y="126"/>
                    </a:lnTo>
                    <a:lnTo>
                      <a:pt x="453" y="126"/>
                    </a:lnTo>
                    <a:lnTo>
                      <a:pt x="453" y="128"/>
                    </a:lnTo>
                    <a:lnTo>
                      <a:pt x="452" y="128"/>
                    </a:lnTo>
                    <a:lnTo>
                      <a:pt x="274" y="128"/>
                    </a:lnTo>
                    <a:lnTo>
                      <a:pt x="274" y="128"/>
                    </a:lnTo>
                    <a:lnTo>
                      <a:pt x="273" y="128"/>
                    </a:lnTo>
                    <a:lnTo>
                      <a:pt x="272" y="126"/>
                    </a:lnTo>
                    <a:lnTo>
                      <a:pt x="272" y="126"/>
                    </a:lnTo>
                    <a:close/>
                    <a:moveTo>
                      <a:pt x="194" y="328"/>
                    </a:moveTo>
                    <a:lnTo>
                      <a:pt x="194" y="439"/>
                    </a:lnTo>
                    <a:lnTo>
                      <a:pt x="194" y="439"/>
                    </a:lnTo>
                    <a:lnTo>
                      <a:pt x="192" y="440"/>
                    </a:lnTo>
                    <a:lnTo>
                      <a:pt x="191" y="441"/>
                    </a:lnTo>
                    <a:lnTo>
                      <a:pt x="15" y="441"/>
                    </a:lnTo>
                    <a:lnTo>
                      <a:pt x="15" y="441"/>
                    </a:lnTo>
                    <a:lnTo>
                      <a:pt x="13" y="440"/>
                    </a:lnTo>
                    <a:lnTo>
                      <a:pt x="13" y="439"/>
                    </a:lnTo>
                    <a:lnTo>
                      <a:pt x="13" y="328"/>
                    </a:lnTo>
                    <a:lnTo>
                      <a:pt x="13" y="328"/>
                    </a:lnTo>
                    <a:lnTo>
                      <a:pt x="13" y="327"/>
                    </a:lnTo>
                    <a:lnTo>
                      <a:pt x="15" y="326"/>
                    </a:lnTo>
                    <a:lnTo>
                      <a:pt x="191" y="326"/>
                    </a:lnTo>
                    <a:lnTo>
                      <a:pt x="191" y="326"/>
                    </a:lnTo>
                    <a:lnTo>
                      <a:pt x="192" y="327"/>
                    </a:lnTo>
                    <a:lnTo>
                      <a:pt x="194" y="328"/>
                    </a:lnTo>
                    <a:lnTo>
                      <a:pt x="194" y="328"/>
                    </a:lnTo>
                    <a:close/>
                    <a:moveTo>
                      <a:pt x="453" y="328"/>
                    </a:moveTo>
                    <a:lnTo>
                      <a:pt x="453" y="439"/>
                    </a:lnTo>
                    <a:lnTo>
                      <a:pt x="453" y="439"/>
                    </a:lnTo>
                    <a:lnTo>
                      <a:pt x="453" y="440"/>
                    </a:lnTo>
                    <a:lnTo>
                      <a:pt x="452" y="441"/>
                    </a:lnTo>
                    <a:lnTo>
                      <a:pt x="274" y="441"/>
                    </a:lnTo>
                    <a:lnTo>
                      <a:pt x="274" y="441"/>
                    </a:lnTo>
                    <a:lnTo>
                      <a:pt x="273" y="440"/>
                    </a:lnTo>
                    <a:lnTo>
                      <a:pt x="272" y="439"/>
                    </a:lnTo>
                    <a:lnTo>
                      <a:pt x="272" y="328"/>
                    </a:lnTo>
                    <a:lnTo>
                      <a:pt x="272" y="328"/>
                    </a:lnTo>
                    <a:lnTo>
                      <a:pt x="273" y="327"/>
                    </a:lnTo>
                    <a:lnTo>
                      <a:pt x="274" y="326"/>
                    </a:lnTo>
                    <a:lnTo>
                      <a:pt x="452" y="326"/>
                    </a:lnTo>
                    <a:lnTo>
                      <a:pt x="452" y="326"/>
                    </a:lnTo>
                    <a:lnTo>
                      <a:pt x="453" y="327"/>
                    </a:lnTo>
                    <a:lnTo>
                      <a:pt x="453" y="328"/>
                    </a:lnTo>
                    <a:lnTo>
                      <a:pt x="453" y="328"/>
                    </a:lnTo>
                    <a:close/>
                    <a:moveTo>
                      <a:pt x="713" y="439"/>
                    </a:moveTo>
                    <a:lnTo>
                      <a:pt x="713" y="439"/>
                    </a:lnTo>
                    <a:lnTo>
                      <a:pt x="712" y="440"/>
                    </a:lnTo>
                    <a:lnTo>
                      <a:pt x="711" y="441"/>
                    </a:lnTo>
                    <a:lnTo>
                      <a:pt x="534" y="441"/>
                    </a:lnTo>
                    <a:lnTo>
                      <a:pt x="534" y="441"/>
                    </a:lnTo>
                    <a:lnTo>
                      <a:pt x="532" y="440"/>
                    </a:lnTo>
                    <a:lnTo>
                      <a:pt x="532" y="439"/>
                    </a:lnTo>
                    <a:lnTo>
                      <a:pt x="532" y="328"/>
                    </a:lnTo>
                    <a:lnTo>
                      <a:pt x="532" y="328"/>
                    </a:lnTo>
                    <a:lnTo>
                      <a:pt x="532" y="327"/>
                    </a:lnTo>
                    <a:lnTo>
                      <a:pt x="534" y="326"/>
                    </a:lnTo>
                    <a:lnTo>
                      <a:pt x="711" y="326"/>
                    </a:lnTo>
                    <a:lnTo>
                      <a:pt x="711" y="326"/>
                    </a:lnTo>
                    <a:lnTo>
                      <a:pt x="712" y="327"/>
                    </a:lnTo>
                    <a:lnTo>
                      <a:pt x="713" y="328"/>
                    </a:lnTo>
                    <a:lnTo>
                      <a:pt x="713" y="4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nvGrpSpPr>
            <p:cNvPr id="47" name="Group 379"/>
            <p:cNvGrpSpPr/>
            <p:nvPr/>
          </p:nvGrpSpPr>
          <p:grpSpPr>
            <a:xfrm>
              <a:off x="9142509" y="4013334"/>
              <a:ext cx="808040" cy="808047"/>
              <a:chOff x="5967433" y="2967073"/>
              <a:chExt cx="808040" cy="808047"/>
            </a:xfrm>
          </p:grpSpPr>
          <p:sp>
            <p:nvSpPr>
              <p:cNvPr id="52" name="Freeform 208"/>
              <p:cNvSpPr/>
              <p:nvPr userDrawn="1"/>
            </p:nvSpPr>
            <p:spPr bwMode="auto">
              <a:xfrm>
                <a:off x="5967433" y="2967073"/>
                <a:ext cx="808040" cy="808047"/>
              </a:xfrm>
              <a:custGeom>
                <a:avLst/>
                <a:gdLst>
                  <a:gd name="T0" fmla="*/ 1017 w 1017"/>
                  <a:gd name="T1" fmla="*/ 535 h 1017"/>
                  <a:gd name="T2" fmla="*/ 1007 w 1017"/>
                  <a:gd name="T3" fmla="*/ 612 h 1017"/>
                  <a:gd name="T4" fmla="*/ 986 w 1017"/>
                  <a:gd name="T5" fmla="*/ 684 h 1017"/>
                  <a:gd name="T6" fmla="*/ 956 w 1017"/>
                  <a:gd name="T7" fmla="*/ 751 h 1017"/>
                  <a:gd name="T8" fmla="*/ 917 w 1017"/>
                  <a:gd name="T9" fmla="*/ 813 h 1017"/>
                  <a:gd name="T10" fmla="*/ 869 w 1017"/>
                  <a:gd name="T11" fmla="*/ 869 h 1017"/>
                  <a:gd name="T12" fmla="*/ 814 w 1017"/>
                  <a:gd name="T13" fmla="*/ 917 h 1017"/>
                  <a:gd name="T14" fmla="*/ 751 w 1017"/>
                  <a:gd name="T15" fmla="*/ 956 h 1017"/>
                  <a:gd name="T16" fmla="*/ 683 w 1017"/>
                  <a:gd name="T17" fmla="*/ 987 h 1017"/>
                  <a:gd name="T18" fmla="*/ 612 w 1017"/>
                  <a:gd name="T19" fmla="*/ 1007 h 1017"/>
                  <a:gd name="T20" fmla="*/ 535 w 1017"/>
                  <a:gd name="T21" fmla="*/ 1017 h 1017"/>
                  <a:gd name="T22" fmla="*/ 483 w 1017"/>
                  <a:gd name="T23" fmla="*/ 1017 h 1017"/>
                  <a:gd name="T24" fmla="*/ 407 w 1017"/>
                  <a:gd name="T25" fmla="*/ 1007 h 1017"/>
                  <a:gd name="T26" fmla="*/ 334 w 1017"/>
                  <a:gd name="T27" fmla="*/ 987 h 1017"/>
                  <a:gd name="T28" fmla="*/ 267 w 1017"/>
                  <a:gd name="T29" fmla="*/ 956 h 1017"/>
                  <a:gd name="T30" fmla="*/ 204 w 1017"/>
                  <a:gd name="T31" fmla="*/ 917 h 1017"/>
                  <a:gd name="T32" fmla="*/ 149 w 1017"/>
                  <a:gd name="T33" fmla="*/ 869 h 1017"/>
                  <a:gd name="T34" fmla="*/ 102 w 1017"/>
                  <a:gd name="T35" fmla="*/ 813 h 1017"/>
                  <a:gd name="T36" fmla="*/ 62 w 1017"/>
                  <a:gd name="T37" fmla="*/ 751 h 1017"/>
                  <a:gd name="T38" fmla="*/ 32 w 1017"/>
                  <a:gd name="T39" fmla="*/ 684 h 1017"/>
                  <a:gd name="T40" fmla="*/ 11 w 1017"/>
                  <a:gd name="T41" fmla="*/ 612 h 1017"/>
                  <a:gd name="T42" fmla="*/ 2 w 1017"/>
                  <a:gd name="T43" fmla="*/ 535 h 1017"/>
                  <a:gd name="T44" fmla="*/ 2 w 1017"/>
                  <a:gd name="T45" fmla="*/ 483 h 1017"/>
                  <a:gd name="T46" fmla="*/ 11 w 1017"/>
                  <a:gd name="T47" fmla="*/ 407 h 1017"/>
                  <a:gd name="T48" fmla="*/ 32 w 1017"/>
                  <a:gd name="T49" fmla="*/ 334 h 1017"/>
                  <a:gd name="T50" fmla="*/ 62 w 1017"/>
                  <a:gd name="T51" fmla="*/ 266 h 1017"/>
                  <a:gd name="T52" fmla="*/ 102 w 1017"/>
                  <a:gd name="T53" fmla="*/ 204 h 1017"/>
                  <a:gd name="T54" fmla="*/ 149 w 1017"/>
                  <a:gd name="T55" fmla="*/ 149 h 1017"/>
                  <a:gd name="T56" fmla="*/ 204 w 1017"/>
                  <a:gd name="T57" fmla="*/ 101 h 1017"/>
                  <a:gd name="T58" fmla="*/ 267 w 1017"/>
                  <a:gd name="T59" fmla="*/ 61 h 1017"/>
                  <a:gd name="T60" fmla="*/ 334 w 1017"/>
                  <a:gd name="T61" fmla="*/ 31 h 1017"/>
                  <a:gd name="T62" fmla="*/ 407 w 1017"/>
                  <a:gd name="T63" fmla="*/ 10 h 1017"/>
                  <a:gd name="T64" fmla="*/ 483 w 1017"/>
                  <a:gd name="T65" fmla="*/ 1 h 1017"/>
                  <a:gd name="T66" fmla="*/ 535 w 1017"/>
                  <a:gd name="T67" fmla="*/ 1 h 1017"/>
                  <a:gd name="T68" fmla="*/ 612 w 1017"/>
                  <a:gd name="T69" fmla="*/ 10 h 1017"/>
                  <a:gd name="T70" fmla="*/ 683 w 1017"/>
                  <a:gd name="T71" fmla="*/ 31 h 1017"/>
                  <a:gd name="T72" fmla="*/ 751 w 1017"/>
                  <a:gd name="T73" fmla="*/ 61 h 1017"/>
                  <a:gd name="T74" fmla="*/ 814 w 1017"/>
                  <a:gd name="T75" fmla="*/ 101 h 1017"/>
                  <a:gd name="T76" fmla="*/ 869 w 1017"/>
                  <a:gd name="T77" fmla="*/ 149 h 1017"/>
                  <a:gd name="T78" fmla="*/ 917 w 1017"/>
                  <a:gd name="T79" fmla="*/ 204 h 1017"/>
                  <a:gd name="T80" fmla="*/ 956 w 1017"/>
                  <a:gd name="T81" fmla="*/ 266 h 1017"/>
                  <a:gd name="T82" fmla="*/ 986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5" y="561"/>
                    </a:lnTo>
                    <a:lnTo>
                      <a:pt x="1012" y="586"/>
                    </a:lnTo>
                    <a:lnTo>
                      <a:pt x="1007" y="612"/>
                    </a:lnTo>
                    <a:lnTo>
                      <a:pt x="1001" y="636"/>
                    </a:lnTo>
                    <a:lnTo>
                      <a:pt x="994" y="660"/>
                    </a:lnTo>
                    <a:lnTo>
                      <a:pt x="986" y="684"/>
                    </a:lnTo>
                    <a:lnTo>
                      <a:pt x="978" y="707"/>
                    </a:lnTo>
                    <a:lnTo>
                      <a:pt x="968" y="729"/>
                    </a:lnTo>
                    <a:lnTo>
                      <a:pt x="956" y="751"/>
                    </a:lnTo>
                    <a:lnTo>
                      <a:pt x="944" y="773"/>
                    </a:lnTo>
                    <a:lnTo>
                      <a:pt x="931" y="794"/>
                    </a:lnTo>
                    <a:lnTo>
                      <a:pt x="917" y="813"/>
                    </a:lnTo>
                    <a:lnTo>
                      <a:pt x="901" y="833"/>
                    </a:lnTo>
                    <a:lnTo>
                      <a:pt x="886" y="851"/>
                    </a:lnTo>
                    <a:lnTo>
                      <a:pt x="869" y="869"/>
                    </a:lnTo>
                    <a:lnTo>
                      <a:pt x="852" y="886"/>
                    </a:lnTo>
                    <a:lnTo>
                      <a:pt x="833" y="901"/>
                    </a:lnTo>
                    <a:lnTo>
                      <a:pt x="814" y="917"/>
                    </a:lnTo>
                    <a:lnTo>
                      <a:pt x="794" y="931"/>
                    </a:lnTo>
                    <a:lnTo>
                      <a:pt x="773" y="944"/>
                    </a:lnTo>
                    <a:lnTo>
                      <a:pt x="751" y="956"/>
                    </a:lnTo>
                    <a:lnTo>
                      <a:pt x="729" y="968"/>
                    </a:lnTo>
                    <a:lnTo>
                      <a:pt x="708" y="978"/>
                    </a:lnTo>
                    <a:lnTo>
                      <a:pt x="683" y="987"/>
                    </a:lnTo>
                    <a:lnTo>
                      <a:pt x="660" y="994"/>
                    </a:lnTo>
                    <a:lnTo>
                      <a:pt x="636" y="1001"/>
                    </a:lnTo>
                    <a:lnTo>
                      <a:pt x="612" y="1007"/>
                    </a:lnTo>
                    <a:lnTo>
                      <a:pt x="587" y="1012"/>
                    </a:lnTo>
                    <a:lnTo>
                      <a:pt x="561" y="1015"/>
                    </a:lnTo>
                    <a:lnTo>
                      <a:pt x="535" y="1017"/>
                    </a:lnTo>
                    <a:lnTo>
                      <a:pt x="510" y="1017"/>
                    </a:lnTo>
                    <a:lnTo>
                      <a:pt x="510" y="1017"/>
                    </a:lnTo>
                    <a:lnTo>
                      <a:pt x="483" y="1017"/>
                    </a:lnTo>
                    <a:lnTo>
                      <a:pt x="457" y="1015"/>
                    </a:lnTo>
                    <a:lnTo>
                      <a:pt x="431" y="1012"/>
                    </a:lnTo>
                    <a:lnTo>
                      <a:pt x="407" y="1007"/>
                    </a:lnTo>
                    <a:lnTo>
                      <a:pt x="382" y="1001"/>
                    </a:lnTo>
                    <a:lnTo>
                      <a:pt x="357" y="994"/>
                    </a:lnTo>
                    <a:lnTo>
                      <a:pt x="334" y="987"/>
                    </a:lnTo>
                    <a:lnTo>
                      <a:pt x="311" y="978"/>
                    </a:lnTo>
                    <a:lnTo>
                      <a:pt x="288" y="968"/>
                    </a:lnTo>
                    <a:lnTo>
                      <a:pt x="267" y="956"/>
                    </a:lnTo>
                    <a:lnTo>
                      <a:pt x="246" y="944"/>
                    </a:lnTo>
                    <a:lnTo>
                      <a:pt x="225" y="931"/>
                    </a:lnTo>
                    <a:lnTo>
                      <a:pt x="204" y="917"/>
                    </a:lnTo>
                    <a:lnTo>
                      <a:pt x="186" y="901"/>
                    </a:lnTo>
                    <a:lnTo>
                      <a:pt x="167" y="886"/>
                    </a:lnTo>
                    <a:lnTo>
                      <a:pt x="149" y="869"/>
                    </a:lnTo>
                    <a:lnTo>
                      <a:pt x="133" y="851"/>
                    </a:lnTo>
                    <a:lnTo>
                      <a:pt x="117" y="833"/>
                    </a:lnTo>
                    <a:lnTo>
                      <a:pt x="102" y="813"/>
                    </a:lnTo>
                    <a:lnTo>
                      <a:pt x="87" y="794"/>
                    </a:lnTo>
                    <a:lnTo>
                      <a:pt x="74" y="773"/>
                    </a:lnTo>
                    <a:lnTo>
                      <a:pt x="62" y="751"/>
                    </a:lnTo>
                    <a:lnTo>
                      <a:pt x="51" y="729"/>
                    </a:lnTo>
                    <a:lnTo>
                      <a:pt x="41" y="707"/>
                    </a:lnTo>
                    <a:lnTo>
                      <a:pt x="32" y="684"/>
                    </a:lnTo>
                    <a:lnTo>
                      <a:pt x="24" y="660"/>
                    </a:lnTo>
                    <a:lnTo>
                      <a:pt x="17" y="636"/>
                    </a:lnTo>
                    <a:lnTo>
                      <a:pt x="11" y="612"/>
                    </a:lnTo>
                    <a:lnTo>
                      <a:pt x="6" y="586"/>
                    </a:lnTo>
                    <a:lnTo>
                      <a:pt x="3" y="561"/>
                    </a:lnTo>
                    <a:lnTo>
                      <a:pt x="2" y="535"/>
                    </a:lnTo>
                    <a:lnTo>
                      <a:pt x="0" y="509"/>
                    </a:lnTo>
                    <a:lnTo>
                      <a:pt x="0" y="509"/>
                    </a:lnTo>
                    <a:lnTo>
                      <a:pt x="2" y="483"/>
                    </a:lnTo>
                    <a:lnTo>
                      <a:pt x="3" y="457"/>
                    </a:lnTo>
                    <a:lnTo>
                      <a:pt x="6" y="431"/>
                    </a:lnTo>
                    <a:lnTo>
                      <a:pt x="11" y="407"/>
                    </a:lnTo>
                    <a:lnTo>
                      <a:pt x="17" y="381"/>
                    </a:lnTo>
                    <a:lnTo>
                      <a:pt x="24" y="357"/>
                    </a:lnTo>
                    <a:lnTo>
                      <a:pt x="32" y="334"/>
                    </a:lnTo>
                    <a:lnTo>
                      <a:pt x="41" y="311"/>
                    </a:lnTo>
                    <a:lnTo>
                      <a:pt x="51" y="288"/>
                    </a:lnTo>
                    <a:lnTo>
                      <a:pt x="62" y="266"/>
                    </a:lnTo>
                    <a:lnTo>
                      <a:pt x="74" y="245"/>
                    </a:lnTo>
                    <a:lnTo>
                      <a:pt x="87" y="225"/>
                    </a:lnTo>
                    <a:lnTo>
                      <a:pt x="102" y="204"/>
                    </a:lnTo>
                    <a:lnTo>
                      <a:pt x="117" y="185"/>
                    </a:lnTo>
                    <a:lnTo>
                      <a:pt x="133" y="167"/>
                    </a:lnTo>
                    <a:lnTo>
                      <a:pt x="149" y="149"/>
                    </a:lnTo>
                    <a:lnTo>
                      <a:pt x="167" y="132"/>
                    </a:lnTo>
                    <a:lnTo>
                      <a:pt x="186" y="116"/>
                    </a:lnTo>
                    <a:lnTo>
                      <a:pt x="204" y="101"/>
                    </a:lnTo>
                    <a:lnTo>
                      <a:pt x="225" y="86"/>
                    </a:lnTo>
                    <a:lnTo>
                      <a:pt x="246" y="74"/>
                    </a:lnTo>
                    <a:lnTo>
                      <a:pt x="267" y="61"/>
                    </a:lnTo>
                    <a:lnTo>
                      <a:pt x="288" y="51"/>
                    </a:lnTo>
                    <a:lnTo>
                      <a:pt x="311" y="40"/>
                    </a:lnTo>
                    <a:lnTo>
                      <a:pt x="334" y="31"/>
                    </a:lnTo>
                    <a:lnTo>
                      <a:pt x="357" y="23"/>
                    </a:lnTo>
                    <a:lnTo>
                      <a:pt x="382" y="16"/>
                    </a:lnTo>
                    <a:lnTo>
                      <a:pt x="407" y="10"/>
                    </a:lnTo>
                    <a:lnTo>
                      <a:pt x="431" y="6"/>
                    </a:lnTo>
                    <a:lnTo>
                      <a:pt x="457" y="2"/>
                    </a:lnTo>
                    <a:lnTo>
                      <a:pt x="483" y="1"/>
                    </a:lnTo>
                    <a:lnTo>
                      <a:pt x="510" y="0"/>
                    </a:lnTo>
                    <a:lnTo>
                      <a:pt x="510" y="0"/>
                    </a:lnTo>
                    <a:lnTo>
                      <a:pt x="535" y="1"/>
                    </a:lnTo>
                    <a:lnTo>
                      <a:pt x="561" y="2"/>
                    </a:lnTo>
                    <a:lnTo>
                      <a:pt x="587" y="6"/>
                    </a:lnTo>
                    <a:lnTo>
                      <a:pt x="612" y="10"/>
                    </a:lnTo>
                    <a:lnTo>
                      <a:pt x="636" y="16"/>
                    </a:lnTo>
                    <a:lnTo>
                      <a:pt x="660" y="23"/>
                    </a:lnTo>
                    <a:lnTo>
                      <a:pt x="683" y="31"/>
                    </a:lnTo>
                    <a:lnTo>
                      <a:pt x="708" y="40"/>
                    </a:lnTo>
                    <a:lnTo>
                      <a:pt x="729" y="51"/>
                    </a:lnTo>
                    <a:lnTo>
                      <a:pt x="751" y="61"/>
                    </a:lnTo>
                    <a:lnTo>
                      <a:pt x="773" y="74"/>
                    </a:lnTo>
                    <a:lnTo>
                      <a:pt x="794" y="86"/>
                    </a:lnTo>
                    <a:lnTo>
                      <a:pt x="814" y="101"/>
                    </a:lnTo>
                    <a:lnTo>
                      <a:pt x="833" y="116"/>
                    </a:lnTo>
                    <a:lnTo>
                      <a:pt x="852" y="132"/>
                    </a:lnTo>
                    <a:lnTo>
                      <a:pt x="869" y="149"/>
                    </a:lnTo>
                    <a:lnTo>
                      <a:pt x="886" y="167"/>
                    </a:lnTo>
                    <a:lnTo>
                      <a:pt x="901" y="185"/>
                    </a:lnTo>
                    <a:lnTo>
                      <a:pt x="917" y="204"/>
                    </a:lnTo>
                    <a:lnTo>
                      <a:pt x="931" y="225"/>
                    </a:lnTo>
                    <a:lnTo>
                      <a:pt x="944" y="245"/>
                    </a:lnTo>
                    <a:lnTo>
                      <a:pt x="956" y="266"/>
                    </a:lnTo>
                    <a:lnTo>
                      <a:pt x="968" y="288"/>
                    </a:lnTo>
                    <a:lnTo>
                      <a:pt x="978" y="311"/>
                    </a:lnTo>
                    <a:lnTo>
                      <a:pt x="986" y="334"/>
                    </a:lnTo>
                    <a:lnTo>
                      <a:pt x="994" y="357"/>
                    </a:lnTo>
                    <a:lnTo>
                      <a:pt x="1001" y="381"/>
                    </a:lnTo>
                    <a:lnTo>
                      <a:pt x="1007" y="407"/>
                    </a:lnTo>
                    <a:lnTo>
                      <a:pt x="1012" y="431"/>
                    </a:lnTo>
                    <a:lnTo>
                      <a:pt x="1015"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3" name="Freeform 212"/>
              <p:cNvSpPr>
                <a:spLocks noEditPoints="1"/>
              </p:cNvSpPr>
              <p:nvPr userDrawn="1"/>
            </p:nvSpPr>
            <p:spPr bwMode="auto">
              <a:xfrm>
                <a:off x="6191271" y="3189326"/>
                <a:ext cx="360364" cy="363542"/>
              </a:xfrm>
              <a:custGeom>
                <a:avLst/>
                <a:gdLst>
                  <a:gd name="T0" fmla="*/ 455 w 455"/>
                  <a:gd name="T1" fmla="*/ 456 h 456"/>
                  <a:gd name="T2" fmla="*/ 0 w 455"/>
                  <a:gd name="T3" fmla="*/ 456 h 456"/>
                  <a:gd name="T4" fmla="*/ 0 w 455"/>
                  <a:gd name="T5" fmla="*/ 0 h 456"/>
                  <a:gd name="T6" fmla="*/ 455 w 455"/>
                  <a:gd name="T7" fmla="*/ 0 h 456"/>
                  <a:gd name="T8" fmla="*/ 455 w 455"/>
                  <a:gd name="T9" fmla="*/ 456 h 456"/>
                  <a:gd name="T10" fmla="*/ 44 w 455"/>
                  <a:gd name="T11" fmla="*/ 411 h 456"/>
                  <a:gd name="T12" fmla="*/ 410 w 455"/>
                  <a:gd name="T13" fmla="*/ 411 h 456"/>
                  <a:gd name="T14" fmla="*/ 410 w 455"/>
                  <a:gd name="T15" fmla="*/ 45 h 456"/>
                  <a:gd name="T16" fmla="*/ 44 w 455"/>
                  <a:gd name="T17" fmla="*/ 45 h 456"/>
                  <a:gd name="T18" fmla="*/ 44 w 455"/>
                  <a:gd name="T19" fmla="*/ 41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6">
                    <a:moveTo>
                      <a:pt x="455" y="456"/>
                    </a:moveTo>
                    <a:lnTo>
                      <a:pt x="0" y="456"/>
                    </a:lnTo>
                    <a:lnTo>
                      <a:pt x="0" y="0"/>
                    </a:lnTo>
                    <a:lnTo>
                      <a:pt x="455" y="0"/>
                    </a:lnTo>
                    <a:lnTo>
                      <a:pt x="455" y="456"/>
                    </a:lnTo>
                    <a:close/>
                    <a:moveTo>
                      <a:pt x="44" y="411"/>
                    </a:moveTo>
                    <a:lnTo>
                      <a:pt x="410" y="411"/>
                    </a:lnTo>
                    <a:lnTo>
                      <a:pt x="410" y="45"/>
                    </a:lnTo>
                    <a:lnTo>
                      <a:pt x="44" y="45"/>
                    </a:lnTo>
                    <a:lnTo>
                      <a:pt x="44" y="411"/>
                    </a:lnTo>
                    <a:close/>
                  </a:path>
                </a:pathLst>
              </a:custGeom>
              <a:noFill/>
              <a:ln w="7938">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en-US" sz="1015"/>
              </a:p>
            </p:txBody>
          </p:sp>
          <p:sp>
            <p:nvSpPr>
              <p:cNvPr id="54" name="Freeform 213"/>
              <p:cNvSpPr/>
              <p:nvPr userDrawn="1"/>
            </p:nvSpPr>
            <p:spPr bwMode="auto">
              <a:xfrm>
                <a:off x="6226196" y="3103600"/>
                <a:ext cx="17463" cy="74613"/>
              </a:xfrm>
              <a:custGeom>
                <a:avLst/>
                <a:gdLst>
                  <a:gd name="T0" fmla="*/ 22 w 22"/>
                  <a:gd name="T1" fmla="*/ 58 h 93"/>
                  <a:gd name="T2" fmla="*/ 22 w 22"/>
                  <a:gd name="T3" fmla="*/ 93 h 93"/>
                  <a:gd name="T4" fmla="*/ 0 w 22"/>
                  <a:gd name="T5" fmla="*/ 93 h 93"/>
                  <a:gd name="T6" fmla="*/ 0 w 22"/>
                  <a:gd name="T7" fmla="*/ 58 h 93"/>
                  <a:gd name="T8" fmla="*/ 0 w 22"/>
                  <a:gd name="T9" fmla="*/ 58 h 93"/>
                  <a:gd name="T10" fmla="*/ 0 w 22"/>
                  <a:gd name="T11" fmla="*/ 55 h 93"/>
                  <a:gd name="T12" fmla="*/ 3 w 22"/>
                  <a:gd name="T13" fmla="*/ 51 h 93"/>
                  <a:gd name="T14" fmla="*/ 5 w 22"/>
                  <a:gd name="T15" fmla="*/ 49 h 93"/>
                  <a:gd name="T16" fmla="*/ 8 w 22"/>
                  <a:gd name="T17" fmla="*/ 47 h 93"/>
                  <a:gd name="T18" fmla="*/ 8 w 22"/>
                  <a:gd name="T19" fmla="*/ 3 h 93"/>
                  <a:gd name="T20" fmla="*/ 8 w 22"/>
                  <a:gd name="T21" fmla="*/ 3 h 93"/>
                  <a:gd name="T22" fmla="*/ 8 w 22"/>
                  <a:gd name="T23" fmla="*/ 1 h 93"/>
                  <a:gd name="T24" fmla="*/ 12 w 22"/>
                  <a:gd name="T25" fmla="*/ 0 h 93"/>
                  <a:gd name="T26" fmla="*/ 12 w 22"/>
                  <a:gd name="T27" fmla="*/ 0 h 93"/>
                  <a:gd name="T28" fmla="*/ 14 w 22"/>
                  <a:gd name="T29" fmla="*/ 1 h 93"/>
                  <a:gd name="T30" fmla="*/ 15 w 22"/>
                  <a:gd name="T31" fmla="*/ 3 h 93"/>
                  <a:gd name="T32" fmla="*/ 15 w 22"/>
                  <a:gd name="T33" fmla="*/ 47 h 93"/>
                  <a:gd name="T34" fmla="*/ 15 w 22"/>
                  <a:gd name="T35" fmla="*/ 47 h 93"/>
                  <a:gd name="T36" fmla="*/ 19 w 22"/>
                  <a:gd name="T37" fmla="*/ 49 h 93"/>
                  <a:gd name="T38" fmla="*/ 21 w 22"/>
                  <a:gd name="T39" fmla="*/ 51 h 93"/>
                  <a:gd name="T40" fmla="*/ 22 w 22"/>
                  <a:gd name="T41" fmla="*/ 55 h 93"/>
                  <a:gd name="T42" fmla="*/ 22 w 22"/>
                  <a:gd name="T43" fmla="*/ 58 h 93"/>
                  <a:gd name="T44" fmla="*/ 22 w 22"/>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22" y="58"/>
                    </a:moveTo>
                    <a:lnTo>
                      <a:pt x="22" y="93"/>
                    </a:lnTo>
                    <a:lnTo>
                      <a:pt x="0" y="93"/>
                    </a:lnTo>
                    <a:lnTo>
                      <a:pt x="0" y="58"/>
                    </a:lnTo>
                    <a:lnTo>
                      <a:pt x="0" y="58"/>
                    </a:lnTo>
                    <a:lnTo>
                      <a:pt x="0" y="55"/>
                    </a:lnTo>
                    <a:lnTo>
                      <a:pt x="3" y="51"/>
                    </a:lnTo>
                    <a:lnTo>
                      <a:pt x="5" y="49"/>
                    </a:lnTo>
                    <a:lnTo>
                      <a:pt x="8" y="47"/>
                    </a:lnTo>
                    <a:lnTo>
                      <a:pt x="8" y="3"/>
                    </a:lnTo>
                    <a:lnTo>
                      <a:pt x="8" y="3"/>
                    </a:lnTo>
                    <a:lnTo>
                      <a:pt x="8" y="1"/>
                    </a:lnTo>
                    <a:lnTo>
                      <a:pt x="12" y="0"/>
                    </a:lnTo>
                    <a:lnTo>
                      <a:pt x="12" y="0"/>
                    </a:lnTo>
                    <a:lnTo>
                      <a:pt x="14" y="1"/>
                    </a:lnTo>
                    <a:lnTo>
                      <a:pt x="15" y="3"/>
                    </a:lnTo>
                    <a:lnTo>
                      <a:pt x="15" y="47"/>
                    </a:lnTo>
                    <a:lnTo>
                      <a:pt x="15" y="47"/>
                    </a:lnTo>
                    <a:lnTo>
                      <a:pt x="19" y="49"/>
                    </a:lnTo>
                    <a:lnTo>
                      <a:pt x="21" y="51"/>
                    </a:lnTo>
                    <a:lnTo>
                      <a:pt x="22" y="55"/>
                    </a:lnTo>
                    <a:lnTo>
                      <a:pt x="22" y="58"/>
                    </a:lnTo>
                    <a:lnTo>
                      <a:pt x="22"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5" name="Freeform 214"/>
              <p:cNvSpPr/>
              <p:nvPr userDrawn="1"/>
            </p:nvSpPr>
            <p:spPr bwMode="auto">
              <a:xfrm>
                <a:off x="625635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6" name="Freeform 215"/>
              <p:cNvSpPr/>
              <p:nvPr userDrawn="1"/>
            </p:nvSpPr>
            <p:spPr bwMode="auto">
              <a:xfrm>
                <a:off x="6286521"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7" name="Freeform 216"/>
              <p:cNvSpPr/>
              <p:nvPr userDrawn="1"/>
            </p:nvSpPr>
            <p:spPr bwMode="auto">
              <a:xfrm>
                <a:off x="6316684"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8" name="Freeform 217"/>
              <p:cNvSpPr/>
              <p:nvPr userDrawn="1"/>
            </p:nvSpPr>
            <p:spPr bwMode="auto">
              <a:xfrm>
                <a:off x="6346847"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9" name="Freeform 218"/>
              <p:cNvSpPr/>
              <p:nvPr userDrawn="1"/>
            </p:nvSpPr>
            <p:spPr bwMode="auto">
              <a:xfrm>
                <a:off x="637700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0" name="Freeform 219"/>
              <p:cNvSpPr/>
              <p:nvPr userDrawn="1"/>
            </p:nvSpPr>
            <p:spPr bwMode="auto">
              <a:xfrm>
                <a:off x="6408759"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1" name="Freeform 220"/>
              <p:cNvSpPr/>
              <p:nvPr userDrawn="1"/>
            </p:nvSpPr>
            <p:spPr bwMode="auto">
              <a:xfrm>
                <a:off x="6438922"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2" name="Freeform 221"/>
              <p:cNvSpPr/>
              <p:nvPr userDrawn="1"/>
            </p:nvSpPr>
            <p:spPr bwMode="auto">
              <a:xfrm>
                <a:off x="6499247"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1 w 21"/>
                  <a:gd name="T25" fmla="*/ 0 h 93"/>
                  <a:gd name="T26" fmla="*/ 11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1" y="0"/>
                    </a:lnTo>
                    <a:lnTo>
                      <a:pt x="11"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3" name="Freeform 222"/>
              <p:cNvSpPr/>
              <p:nvPr userDrawn="1"/>
            </p:nvSpPr>
            <p:spPr bwMode="auto">
              <a:xfrm>
                <a:off x="6469085"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4" name="Freeform 223"/>
              <p:cNvSpPr/>
              <p:nvPr userDrawn="1"/>
            </p:nvSpPr>
            <p:spPr bwMode="auto">
              <a:xfrm>
                <a:off x="6499247"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1 w 21"/>
                  <a:gd name="T25" fmla="*/ 93 h 93"/>
                  <a:gd name="T26" fmla="*/ 11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1" y="93"/>
                    </a:lnTo>
                    <a:lnTo>
                      <a:pt x="11"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5" name="Freeform 224"/>
              <p:cNvSpPr/>
              <p:nvPr userDrawn="1"/>
            </p:nvSpPr>
            <p:spPr bwMode="auto">
              <a:xfrm>
                <a:off x="6469085"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6" name="Freeform 225"/>
              <p:cNvSpPr/>
              <p:nvPr userDrawn="1"/>
            </p:nvSpPr>
            <p:spPr bwMode="auto">
              <a:xfrm>
                <a:off x="6438922"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7" name="Freeform 226"/>
              <p:cNvSpPr/>
              <p:nvPr userDrawn="1"/>
            </p:nvSpPr>
            <p:spPr bwMode="auto">
              <a:xfrm>
                <a:off x="6408759"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8" name="Freeform 227"/>
              <p:cNvSpPr/>
              <p:nvPr userDrawn="1"/>
            </p:nvSpPr>
            <p:spPr bwMode="auto">
              <a:xfrm>
                <a:off x="637700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9" name="Freeform 228"/>
              <p:cNvSpPr/>
              <p:nvPr userDrawn="1"/>
            </p:nvSpPr>
            <p:spPr bwMode="auto">
              <a:xfrm>
                <a:off x="6346847"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0" name="Freeform 229"/>
              <p:cNvSpPr/>
              <p:nvPr userDrawn="1"/>
            </p:nvSpPr>
            <p:spPr bwMode="auto">
              <a:xfrm>
                <a:off x="6316684"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1" name="Freeform 230"/>
              <p:cNvSpPr/>
              <p:nvPr userDrawn="1"/>
            </p:nvSpPr>
            <p:spPr bwMode="auto">
              <a:xfrm>
                <a:off x="6286521"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2" name="Freeform 231"/>
              <p:cNvSpPr/>
              <p:nvPr userDrawn="1"/>
            </p:nvSpPr>
            <p:spPr bwMode="auto">
              <a:xfrm>
                <a:off x="6226196" y="3563980"/>
                <a:ext cx="17463" cy="74613"/>
              </a:xfrm>
              <a:custGeom>
                <a:avLst/>
                <a:gdLst>
                  <a:gd name="T0" fmla="*/ 0 w 22"/>
                  <a:gd name="T1" fmla="*/ 35 h 93"/>
                  <a:gd name="T2" fmla="*/ 0 w 22"/>
                  <a:gd name="T3" fmla="*/ 0 h 93"/>
                  <a:gd name="T4" fmla="*/ 22 w 22"/>
                  <a:gd name="T5" fmla="*/ 0 h 93"/>
                  <a:gd name="T6" fmla="*/ 22 w 22"/>
                  <a:gd name="T7" fmla="*/ 35 h 93"/>
                  <a:gd name="T8" fmla="*/ 22 w 22"/>
                  <a:gd name="T9" fmla="*/ 35 h 93"/>
                  <a:gd name="T10" fmla="*/ 22 w 22"/>
                  <a:gd name="T11" fmla="*/ 38 h 93"/>
                  <a:gd name="T12" fmla="*/ 21 w 22"/>
                  <a:gd name="T13" fmla="*/ 42 h 93"/>
                  <a:gd name="T14" fmla="*/ 19 w 22"/>
                  <a:gd name="T15" fmla="*/ 44 h 93"/>
                  <a:gd name="T16" fmla="*/ 15 w 22"/>
                  <a:gd name="T17" fmla="*/ 45 h 93"/>
                  <a:gd name="T18" fmla="*/ 15 w 22"/>
                  <a:gd name="T19" fmla="*/ 90 h 93"/>
                  <a:gd name="T20" fmla="*/ 15 w 22"/>
                  <a:gd name="T21" fmla="*/ 90 h 93"/>
                  <a:gd name="T22" fmla="*/ 14 w 22"/>
                  <a:gd name="T23" fmla="*/ 92 h 93"/>
                  <a:gd name="T24" fmla="*/ 12 w 22"/>
                  <a:gd name="T25" fmla="*/ 93 h 93"/>
                  <a:gd name="T26" fmla="*/ 12 w 22"/>
                  <a:gd name="T27" fmla="*/ 93 h 93"/>
                  <a:gd name="T28" fmla="*/ 8 w 22"/>
                  <a:gd name="T29" fmla="*/ 92 h 93"/>
                  <a:gd name="T30" fmla="*/ 8 w 22"/>
                  <a:gd name="T31" fmla="*/ 90 h 93"/>
                  <a:gd name="T32" fmla="*/ 8 w 22"/>
                  <a:gd name="T33" fmla="*/ 45 h 93"/>
                  <a:gd name="T34" fmla="*/ 8 w 22"/>
                  <a:gd name="T35" fmla="*/ 45 h 93"/>
                  <a:gd name="T36" fmla="*/ 5 w 22"/>
                  <a:gd name="T37" fmla="*/ 44 h 93"/>
                  <a:gd name="T38" fmla="*/ 3 w 22"/>
                  <a:gd name="T39" fmla="*/ 42 h 93"/>
                  <a:gd name="T40" fmla="*/ 2 w 22"/>
                  <a:gd name="T41" fmla="*/ 38 h 93"/>
                  <a:gd name="T42" fmla="*/ 0 w 22"/>
                  <a:gd name="T43" fmla="*/ 35 h 93"/>
                  <a:gd name="T44" fmla="*/ 0 w 22"/>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0" y="35"/>
                    </a:moveTo>
                    <a:lnTo>
                      <a:pt x="0" y="0"/>
                    </a:lnTo>
                    <a:lnTo>
                      <a:pt x="22" y="0"/>
                    </a:lnTo>
                    <a:lnTo>
                      <a:pt x="22" y="35"/>
                    </a:lnTo>
                    <a:lnTo>
                      <a:pt x="22" y="35"/>
                    </a:lnTo>
                    <a:lnTo>
                      <a:pt x="22" y="38"/>
                    </a:lnTo>
                    <a:lnTo>
                      <a:pt x="21" y="42"/>
                    </a:lnTo>
                    <a:lnTo>
                      <a:pt x="19" y="44"/>
                    </a:lnTo>
                    <a:lnTo>
                      <a:pt x="15" y="45"/>
                    </a:lnTo>
                    <a:lnTo>
                      <a:pt x="15" y="90"/>
                    </a:lnTo>
                    <a:lnTo>
                      <a:pt x="15" y="90"/>
                    </a:lnTo>
                    <a:lnTo>
                      <a:pt x="14" y="92"/>
                    </a:lnTo>
                    <a:lnTo>
                      <a:pt x="12" y="93"/>
                    </a:lnTo>
                    <a:lnTo>
                      <a:pt x="12" y="93"/>
                    </a:lnTo>
                    <a:lnTo>
                      <a:pt x="8"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3" name="Freeform 232"/>
              <p:cNvSpPr/>
              <p:nvPr userDrawn="1"/>
            </p:nvSpPr>
            <p:spPr bwMode="auto">
              <a:xfrm>
                <a:off x="625635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4" name="Freeform 233"/>
              <p:cNvSpPr/>
              <p:nvPr userDrawn="1"/>
            </p:nvSpPr>
            <p:spPr bwMode="auto">
              <a:xfrm>
                <a:off x="6103958" y="349889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9 h 23"/>
                  <a:gd name="T16" fmla="*/ 48 w 95"/>
                  <a:gd name="T17" fmla="*/ 15 h 23"/>
                  <a:gd name="T18" fmla="*/ 5 w 95"/>
                  <a:gd name="T19" fmla="*/ 15 h 23"/>
                  <a:gd name="T20" fmla="*/ 5 w 95"/>
                  <a:gd name="T21" fmla="*/ 15 h 23"/>
                  <a:gd name="T22" fmla="*/ 1 w 95"/>
                  <a:gd name="T23" fmla="*/ 14 h 23"/>
                  <a:gd name="T24" fmla="*/ 0 w 95"/>
                  <a:gd name="T25" fmla="*/ 12 h 23"/>
                  <a:gd name="T26" fmla="*/ 0 w 95"/>
                  <a:gd name="T27" fmla="*/ 12 h 23"/>
                  <a:gd name="T28" fmla="*/ 1 w 95"/>
                  <a:gd name="T29" fmla="*/ 9 h 23"/>
                  <a:gd name="T30" fmla="*/ 5 w 95"/>
                  <a:gd name="T31" fmla="*/ 8 h 23"/>
                  <a:gd name="T32" fmla="*/ 48 w 95"/>
                  <a:gd name="T33" fmla="*/ 8 h 23"/>
                  <a:gd name="T34" fmla="*/ 48 w 95"/>
                  <a:gd name="T35" fmla="*/ 8 h 23"/>
                  <a:gd name="T36" fmla="*/ 51 w 95"/>
                  <a:gd name="T37" fmla="*/ 5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9"/>
                    </a:lnTo>
                    <a:lnTo>
                      <a:pt x="48" y="15"/>
                    </a:lnTo>
                    <a:lnTo>
                      <a:pt x="5" y="15"/>
                    </a:lnTo>
                    <a:lnTo>
                      <a:pt x="5" y="15"/>
                    </a:lnTo>
                    <a:lnTo>
                      <a:pt x="1" y="14"/>
                    </a:lnTo>
                    <a:lnTo>
                      <a:pt x="0" y="12"/>
                    </a:lnTo>
                    <a:lnTo>
                      <a:pt x="0" y="12"/>
                    </a:lnTo>
                    <a:lnTo>
                      <a:pt x="1" y="9"/>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5" name="Freeform 234"/>
              <p:cNvSpPr/>
              <p:nvPr userDrawn="1"/>
            </p:nvSpPr>
            <p:spPr bwMode="auto">
              <a:xfrm>
                <a:off x="6103958" y="3468729"/>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8 h 22"/>
                  <a:gd name="T32" fmla="*/ 48 w 95"/>
                  <a:gd name="T33" fmla="*/ 8 h 22"/>
                  <a:gd name="T34" fmla="*/ 48 w 95"/>
                  <a:gd name="T35" fmla="*/ 8 h 22"/>
                  <a:gd name="T36" fmla="*/ 51 w 95"/>
                  <a:gd name="T37" fmla="*/ 5 h 22"/>
                  <a:gd name="T38" fmla="*/ 53 w 95"/>
                  <a:gd name="T39" fmla="*/ 2 h 22"/>
                  <a:gd name="T40" fmla="*/ 55 w 95"/>
                  <a:gd name="T41" fmla="*/ 1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6" name="Freeform 235"/>
              <p:cNvSpPr/>
              <p:nvPr userDrawn="1"/>
            </p:nvSpPr>
            <p:spPr bwMode="auto">
              <a:xfrm>
                <a:off x="6103958" y="3438566"/>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7" name="Freeform 236"/>
              <p:cNvSpPr/>
              <p:nvPr userDrawn="1"/>
            </p:nvSpPr>
            <p:spPr bwMode="auto">
              <a:xfrm>
                <a:off x="6103958" y="3408403"/>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8" name="Freeform 237"/>
              <p:cNvSpPr/>
              <p:nvPr userDrawn="1"/>
            </p:nvSpPr>
            <p:spPr bwMode="auto">
              <a:xfrm>
                <a:off x="6103958" y="3378241"/>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9" name="Freeform 238"/>
              <p:cNvSpPr/>
              <p:nvPr userDrawn="1"/>
            </p:nvSpPr>
            <p:spPr bwMode="auto">
              <a:xfrm>
                <a:off x="6103958" y="3348078"/>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0" name="Freeform 239"/>
              <p:cNvSpPr/>
              <p:nvPr userDrawn="1"/>
            </p:nvSpPr>
            <p:spPr bwMode="auto">
              <a:xfrm>
                <a:off x="6103958" y="3317915"/>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4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4"/>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1" name="Freeform 240"/>
              <p:cNvSpPr/>
              <p:nvPr userDrawn="1"/>
            </p:nvSpPr>
            <p:spPr bwMode="auto">
              <a:xfrm>
                <a:off x="6103958" y="3287752"/>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4 h 22"/>
                  <a:gd name="T18" fmla="*/ 5 w 95"/>
                  <a:gd name="T19" fmla="*/ 14 h 22"/>
                  <a:gd name="T20" fmla="*/ 5 w 95"/>
                  <a:gd name="T21" fmla="*/ 14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3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4"/>
                    </a:lnTo>
                    <a:lnTo>
                      <a:pt x="5" y="14"/>
                    </a:lnTo>
                    <a:lnTo>
                      <a:pt x="5" y="14"/>
                    </a:lnTo>
                    <a:lnTo>
                      <a:pt x="1" y="14"/>
                    </a:lnTo>
                    <a:lnTo>
                      <a:pt x="0" y="10"/>
                    </a:lnTo>
                    <a:lnTo>
                      <a:pt x="0" y="10"/>
                    </a:lnTo>
                    <a:lnTo>
                      <a:pt x="1" y="8"/>
                    </a:lnTo>
                    <a:lnTo>
                      <a:pt x="5" y="7"/>
                    </a:lnTo>
                    <a:lnTo>
                      <a:pt x="48" y="7"/>
                    </a:lnTo>
                    <a:lnTo>
                      <a:pt x="48" y="7"/>
                    </a:lnTo>
                    <a:lnTo>
                      <a:pt x="51" y="3"/>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2" name="Freeform 241"/>
              <p:cNvSpPr/>
              <p:nvPr userDrawn="1"/>
            </p:nvSpPr>
            <p:spPr bwMode="auto">
              <a:xfrm>
                <a:off x="6103958" y="3225839"/>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3" name="Freeform 242"/>
              <p:cNvSpPr/>
              <p:nvPr userDrawn="1"/>
            </p:nvSpPr>
            <p:spPr bwMode="auto">
              <a:xfrm>
                <a:off x="6103958" y="325600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4" name="Freeform 243"/>
              <p:cNvSpPr/>
              <p:nvPr userDrawn="1"/>
            </p:nvSpPr>
            <p:spPr bwMode="auto">
              <a:xfrm>
                <a:off x="6564335" y="3225839"/>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5" name="Freeform 244"/>
              <p:cNvSpPr/>
              <p:nvPr userDrawn="1"/>
            </p:nvSpPr>
            <p:spPr bwMode="auto">
              <a:xfrm>
                <a:off x="6564335" y="325600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6" name="Freeform 245"/>
              <p:cNvSpPr/>
              <p:nvPr userDrawn="1"/>
            </p:nvSpPr>
            <p:spPr bwMode="auto">
              <a:xfrm>
                <a:off x="6564335" y="3287752"/>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3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4 h 22"/>
                  <a:gd name="T32" fmla="*/ 46 w 95"/>
                  <a:gd name="T33" fmla="*/ 14 h 22"/>
                  <a:gd name="T34" fmla="*/ 46 w 95"/>
                  <a:gd name="T35" fmla="*/ 14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3"/>
                    </a:lnTo>
                    <a:lnTo>
                      <a:pt x="46" y="7"/>
                    </a:lnTo>
                    <a:lnTo>
                      <a:pt x="91" y="7"/>
                    </a:lnTo>
                    <a:lnTo>
                      <a:pt x="91" y="7"/>
                    </a:lnTo>
                    <a:lnTo>
                      <a:pt x="94" y="8"/>
                    </a:lnTo>
                    <a:lnTo>
                      <a:pt x="95" y="10"/>
                    </a:lnTo>
                    <a:lnTo>
                      <a:pt x="95" y="10"/>
                    </a:lnTo>
                    <a:lnTo>
                      <a:pt x="94" y="14"/>
                    </a:lnTo>
                    <a:lnTo>
                      <a:pt x="91" y="14"/>
                    </a:lnTo>
                    <a:lnTo>
                      <a:pt x="46" y="14"/>
                    </a:lnTo>
                    <a:lnTo>
                      <a:pt x="46" y="14"/>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7" name="Freeform 246"/>
              <p:cNvSpPr/>
              <p:nvPr userDrawn="1"/>
            </p:nvSpPr>
            <p:spPr bwMode="auto">
              <a:xfrm>
                <a:off x="6564335" y="3317915"/>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4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4"/>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8" name="Freeform 247"/>
              <p:cNvSpPr/>
              <p:nvPr userDrawn="1"/>
            </p:nvSpPr>
            <p:spPr bwMode="auto">
              <a:xfrm>
                <a:off x="6564335" y="3348078"/>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5"/>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9" name="Freeform 248"/>
              <p:cNvSpPr/>
              <p:nvPr userDrawn="1"/>
            </p:nvSpPr>
            <p:spPr bwMode="auto">
              <a:xfrm>
                <a:off x="6564335" y="3378241"/>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0" name="Freeform 249"/>
              <p:cNvSpPr/>
              <p:nvPr userDrawn="1"/>
            </p:nvSpPr>
            <p:spPr bwMode="auto">
              <a:xfrm>
                <a:off x="6564335" y="3408403"/>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1" name="Freeform 250"/>
              <p:cNvSpPr/>
              <p:nvPr userDrawn="1"/>
            </p:nvSpPr>
            <p:spPr bwMode="auto">
              <a:xfrm>
                <a:off x="6564335" y="3438566"/>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2" name="Freeform 251"/>
              <p:cNvSpPr/>
              <p:nvPr userDrawn="1"/>
            </p:nvSpPr>
            <p:spPr bwMode="auto">
              <a:xfrm>
                <a:off x="6564335" y="349889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5 h 23"/>
                  <a:gd name="T16" fmla="*/ 46 w 95"/>
                  <a:gd name="T17" fmla="*/ 8 h 23"/>
                  <a:gd name="T18" fmla="*/ 91 w 95"/>
                  <a:gd name="T19" fmla="*/ 8 h 23"/>
                  <a:gd name="T20" fmla="*/ 91 w 95"/>
                  <a:gd name="T21" fmla="*/ 8 h 23"/>
                  <a:gd name="T22" fmla="*/ 94 w 95"/>
                  <a:gd name="T23" fmla="*/ 9 h 23"/>
                  <a:gd name="T24" fmla="*/ 95 w 95"/>
                  <a:gd name="T25" fmla="*/ 12 h 23"/>
                  <a:gd name="T26" fmla="*/ 95 w 95"/>
                  <a:gd name="T27" fmla="*/ 12 h 23"/>
                  <a:gd name="T28" fmla="*/ 94 w 95"/>
                  <a:gd name="T29" fmla="*/ 14 h 23"/>
                  <a:gd name="T30" fmla="*/ 91 w 95"/>
                  <a:gd name="T31" fmla="*/ 15 h 23"/>
                  <a:gd name="T32" fmla="*/ 46 w 95"/>
                  <a:gd name="T33" fmla="*/ 15 h 23"/>
                  <a:gd name="T34" fmla="*/ 46 w 95"/>
                  <a:gd name="T35" fmla="*/ 15 h 23"/>
                  <a:gd name="T36" fmla="*/ 45 w 95"/>
                  <a:gd name="T37" fmla="*/ 19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5"/>
                    </a:lnTo>
                    <a:lnTo>
                      <a:pt x="46" y="8"/>
                    </a:lnTo>
                    <a:lnTo>
                      <a:pt x="91" y="8"/>
                    </a:lnTo>
                    <a:lnTo>
                      <a:pt x="91" y="8"/>
                    </a:lnTo>
                    <a:lnTo>
                      <a:pt x="94" y="9"/>
                    </a:lnTo>
                    <a:lnTo>
                      <a:pt x="95" y="12"/>
                    </a:lnTo>
                    <a:lnTo>
                      <a:pt x="95" y="12"/>
                    </a:lnTo>
                    <a:lnTo>
                      <a:pt x="94" y="14"/>
                    </a:lnTo>
                    <a:lnTo>
                      <a:pt x="91" y="15"/>
                    </a:lnTo>
                    <a:lnTo>
                      <a:pt x="46" y="15"/>
                    </a:lnTo>
                    <a:lnTo>
                      <a:pt x="46" y="15"/>
                    </a:lnTo>
                    <a:lnTo>
                      <a:pt x="45" y="19"/>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3" name="Freeform 252"/>
              <p:cNvSpPr/>
              <p:nvPr userDrawn="1"/>
            </p:nvSpPr>
            <p:spPr bwMode="auto">
              <a:xfrm>
                <a:off x="6564335" y="3468729"/>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8 h 22"/>
                  <a:gd name="T18" fmla="*/ 91 w 95"/>
                  <a:gd name="T19" fmla="*/ 8 h 22"/>
                  <a:gd name="T20" fmla="*/ 91 w 95"/>
                  <a:gd name="T21" fmla="*/ 8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8"/>
                    </a:lnTo>
                    <a:lnTo>
                      <a:pt x="91" y="8"/>
                    </a:lnTo>
                    <a:lnTo>
                      <a:pt x="91" y="8"/>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nvGrpSpPr>
            <p:cNvPr id="94" name="Group 380"/>
            <p:cNvGrpSpPr/>
            <p:nvPr/>
          </p:nvGrpSpPr>
          <p:grpSpPr>
            <a:xfrm>
              <a:off x="8153493" y="4013334"/>
              <a:ext cx="808040" cy="808047"/>
              <a:chOff x="4978417" y="2967073"/>
              <a:chExt cx="808040" cy="808047"/>
            </a:xfrm>
          </p:grpSpPr>
          <p:sp>
            <p:nvSpPr>
              <p:cNvPr id="95" name="Freeform 211"/>
              <p:cNvSpPr/>
              <p:nvPr userDrawn="1"/>
            </p:nvSpPr>
            <p:spPr bwMode="auto">
              <a:xfrm>
                <a:off x="4978417" y="2967073"/>
                <a:ext cx="808040" cy="808047"/>
              </a:xfrm>
              <a:custGeom>
                <a:avLst/>
                <a:gdLst>
                  <a:gd name="T0" fmla="*/ 1017 w 1018"/>
                  <a:gd name="T1" fmla="*/ 536 h 1018"/>
                  <a:gd name="T2" fmla="*/ 1008 w 1018"/>
                  <a:gd name="T3" fmla="*/ 612 h 1018"/>
                  <a:gd name="T4" fmla="*/ 987 w 1018"/>
                  <a:gd name="T5" fmla="*/ 684 h 1018"/>
                  <a:gd name="T6" fmla="*/ 956 w 1018"/>
                  <a:gd name="T7" fmla="*/ 751 h 1018"/>
                  <a:gd name="T8" fmla="*/ 917 w 1018"/>
                  <a:gd name="T9" fmla="*/ 813 h 1018"/>
                  <a:gd name="T10" fmla="*/ 869 w 1018"/>
                  <a:gd name="T11" fmla="*/ 869 h 1018"/>
                  <a:gd name="T12" fmla="*/ 813 w 1018"/>
                  <a:gd name="T13" fmla="*/ 917 h 1018"/>
                  <a:gd name="T14" fmla="*/ 752 w 1018"/>
                  <a:gd name="T15" fmla="*/ 956 h 1018"/>
                  <a:gd name="T16" fmla="*/ 685 w 1018"/>
                  <a:gd name="T17" fmla="*/ 987 h 1018"/>
                  <a:gd name="T18" fmla="*/ 612 w 1018"/>
                  <a:gd name="T19" fmla="*/ 1008 h 1018"/>
                  <a:gd name="T20" fmla="*/ 536 w 1018"/>
                  <a:gd name="T21" fmla="*/ 1017 h 1018"/>
                  <a:gd name="T22" fmla="*/ 483 w 1018"/>
                  <a:gd name="T23" fmla="*/ 1017 h 1018"/>
                  <a:gd name="T24" fmla="*/ 407 w 1018"/>
                  <a:gd name="T25" fmla="*/ 1008 h 1018"/>
                  <a:gd name="T26" fmla="*/ 334 w 1018"/>
                  <a:gd name="T27" fmla="*/ 987 h 1018"/>
                  <a:gd name="T28" fmla="*/ 268 w 1018"/>
                  <a:gd name="T29" fmla="*/ 956 h 1018"/>
                  <a:gd name="T30" fmla="*/ 205 w 1018"/>
                  <a:gd name="T31" fmla="*/ 917 h 1018"/>
                  <a:gd name="T32" fmla="*/ 150 w 1018"/>
                  <a:gd name="T33" fmla="*/ 869 h 1018"/>
                  <a:gd name="T34" fmla="*/ 102 w 1018"/>
                  <a:gd name="T35" fmla="*/ 813 h 1018"/>
                  <a:gd name="T36" fmla="*/ 63 w 1018"/>
                  <a:gd name="T37" fmla="*/ 751 h 1018"/>
                  <a:gd name="T38" fmla="*/ 32 w 1018"/>
                  <a:gd name="T39" fmla="*/ 684 h 1018"/>
                  <a:gd name="T40" fmla="*/ 11 w 1018"/>
                  <a:gd name="T41" fmla="*/ 612 h 1018"/>
                  <a:gd name="T42" fmla="*/ 2 w 1018"/>
                  <a:gd name="T43" fmla="*/ 536 h 1018"/>
                  <a:gd name="T44" fmla="*/ 2 w 1018"/>
                  <a:gd name="T45" fmla="*/ 483 h 1018"/>
                  <a:gd name="T46" fmla="*/ 11 w 1018"/>
                  <a:gd name="T47" fmla="*/ 406 h 1018"/>
                  <a:gd name="T48" fmla="*/ 32 w 1018"/>
                  <a:gd name="T49" fmla="*/ 334 h 1018"/>
                  <a:gd name="T50" fmla="*/ 63 w 1018"/>
                  <a:gd name="T51" fmla="*/ 266 h 1018"/>
                  <a:gd name="T52" fmla="*/ 102 w 1018"/>
                  <a:gd name="T53" fmla="*/ 205 h 1018"/>
                  <a:gd name="T54" fmla="*/ 150 w 1018"/>
                  <a:gd name="T55" fmla="*/ 150 h 1018"/>
                  <a:gd name="T56" fmla="*/ 205 w 1018"/>
                  <a:gd name="T57" fmla="*/ 101 h 1018"/>
                  <a:gd name="T58" fmla="*/ 268 w 1018"/>
                  <a:gd name="T59" fmla="*/ 62 h 1018"/>
                  <a:gd name="T60" fmla="*/ 334 w 1018"/>
                  <a:gd name="T61" fmla="*/ 31 h 1018"/>
                  <a:gd name="T62" fmla="*/ 407 w 1018"/>
                  <a:gd name="T63" fmla="*/ 10 h 1018"/>
                  <a:gd name="T64" fmla="*/ 483 w 1018"/>
                  <a:gd name="T65" fmla="*/ 1 h 1018"/>
                  <a:gd name="T66" fmla="*/ 536 w 1018"/>
                  <a:gd name="T67" fmla="*/ 1 h 1018"/>
                  <a:gd name="T68" fmla="*/ 612 w 1018"/>
                  <a:gd name="T69" fmla="*/ 10 h 1018"/>
                  <a:gd name="T70" fmla="*/ 685 w 1018"/>
                  <a:gd name="T71" fmla="*/ 31 h 1018"/>
                  <a:gd name="T72" fmla="*/ 752 w 1018"/>
                  <a:gd name="T73" fmla="*/ 62 h 1018"/>
                  <a:gd name="T74" fmla="*/ 813 w 1018"/>
                  <a:gd name="T75" fmla="*/ 101 h 1018"/>
                  <a:gd name="T76" fmla="*/ 869 w 1018"/>
                  <a:gd name="T77" fmla="*/ 150 h 1018"/>
                  <a:gd name="T78" fmla="*/ 917 w 1018"/>
                  <a:gd name="T79" fmla="*/ 205 h 1018"/>
                  <a:gd name="T80" fmla="*/ 956 w 1018"/>
                  <a:gd name="T81" fmla="*/ 266 h 1018"/>
                  <a:gd name="T82" fmla="*/ 987 w 1018"/>
                  <a:gd name="T83" fmla="*/ 334 h 1018"/>
                  <a:gd name="T84" fmla="*/ 1008 w 1018"/>
                  <a:gd name="T85" fmla="*/ 406 h 1018"/>
                  <a:gd name="T86" fmla="*/ 1017 w 1018"/>
                  <a:gd name="T87" fmla="*/ 4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018">
                    <a:moveTo>
                      <a:pt x="1018" y="509"/>
                    </a:moveTo>
                    <a:lnTo>
                      <a:pt x="1018" y="509"/>
                    </a:lnTo>
                    <a:lnTo>
                      <a:pt x="1017" y="536"/>
                    </a:lnTo>
                    <a:lnTo>
                      <a:pt x="1015" y="561"/>
                    </a:lnTo>
                    <a:lnTo>
                      <a:pt x="1013" y="586"/>
                    </a:lnTo>
                    <a:lnTo>
                      <a:pt x="1008" y="612"/>
                    </a:lnTo>
                    <a:lnTo>
                      <a:pt x="1002" y="636"/>
                    </a:lnTo>
                    <a:lnTo>
                      <a:pt x="995" y="660"/>
                    </a:lnTo>
                    <a:lnTo>
                      <a:pt x="987" y="684"/>
                    </a:lnTo>
                    <a:lnTo>
                      <a:pt x="978" y="707"/>
                    </a:lnTo>
                    <a:lnTo>
                      <a:pt x="968" y="729"/>
                    </a:lnTo>
                    <a:lnTo>
                      <a:pt x="956" y="751"/>
                    </a:lnTo>
                    <a:lnTo>
                      <a:pt x="945" y="773"/>
                    </a:lnTo>
                    <a:lnTo>
                      <a:pt x="931" y="794"/>
                    </a:lnTo>
                    <a:lnTo>
                      <a:pt x="917" y="813"/>
                    </a:lnTo>
                    <a:lnTo>
                      <a:pt x="902" y="833"/>
                    </a:lnTo>
                    <a:lnTo>
                      <a:pt x="886" y="851"/>
                    </a:lnTo>
                    <a:lnTo>
                      <a:pt x="869" y="869"/>
                    </a:lnTo>
                    <a:lnTo>
                      <a:pt x="851" y="886"/>
                    </a:lnTo>
                    <a:lnTo>
                      <a:pt x="833" y="902"/>
                    </a:lnTo>
                    <a:lnTo>
                      <a:pt x="813" y="917"/>
                    </a:lnTo>
                    <a:lnTo>
                      <a:pt x="794" y="931"/>
                    </a:lnTo>
                    <a:lnTo>
                      <a:pt x="773" y="945"/>
                    </a:lnTo>
                    <a:lnTo>
                      <a:pt x="752" y="956"/>
                    </a:lnTo>
                    <a:lnTo>
                      <a:pt x="731" y="968"/>
                    </a:lnTo>
                    <a:lnTo>
                      <a:pt x="708" y="978"/>
                    </a:lnTo>
                    <a:lnTo>
                      <a:pt x="685" y="987"/>
                    </a:lnTo>
                    <a:lnTo>
                      <a:pt x="660" y="995"/>
                    </a:lnTo>
                    <a:lnTo>
                      <a:pt x="636" y="1002"/>
                    </a:lnTo>
                    <a:lnTo>
                      <a:pt x="612" y="1008"/>
                    </a:lnTo>
                    <a:lnTo>
                      <a:pt x="587" y="1011"/>
                    </a:lnTo>
                    <a:lnTo>
                      <a:pt x="561" y="1015"/>
                    </a:lnTo>
                    <a:lnTo>
                      <a:pt x="536" y="1017"/>
                    </a:lnTo>
                    <a:lnTo>
                      <a:pt x="509" y="1018"/>
                    </a:lnTo>
                    <a:lnTo>
                      <a:pt x="509" y="1018"/>
                    </a:lnTo>
                    <a:lnTo>
                      <a:pt x="483" y="1017"/>
                    </a:lnTo>
                    <a:lnTo>
                      <a:pt x="458" y="1015"/>
                    </a:lnTo>
                    <a:lnTo>
                      <a:pt x="432" y="1011"/>
                    </a:lnTo>
                    <a:lnTo>
                      <a:pt x="407" y="1008"/>
                    </a:lnTo>
                    <a:lnTo>
                      <a:pt x="383" y="1002"/>
                    </a:lnTo>
                    <a:lnTo>
                      <a:pt x="359" y="995"/>
                    </a:lnTo>
                    <a:lnTo>
                      <a:pt x="334" y="987"/>
                    </a:lnTo>
                    <a:lnTo>
                      <a:pt x="311" y="978"/>
                    </a:lnTo>
                    <a:lnTo>
                      <a:pt x="290" y="968"/>
                    </a:lnTo>
                    <a:lnTo>
                      <a:pt x="268" y="956"/>
                    </a:lnTo>
                    <a:lnTo>
                      <a:pt x="246" y="945"/>
                    </a:lnTo>
                    <a:lnTo>
                      <a:pt x="225" y="931"/>
                    </a:lnTo>
                    <a:lnTo>
                      <a:pt x="205" y="917"/>
                    </a:lnTo>
                    <a:lnTo>
                      <a:pt x="186" y="902"/>
                    </a:lnTo>
                    <a:lnTo>
                      <a:pt x="167" y="886"/>
                    </a:lnTo>
                    <a:lnTo>
                      <a:pt x="150" y="869"/>
                    </a:lnTo>
                    <a:lnTo>
                      <a:pt x="133" y="851"/>
                    </a:lnTo>
                    <a:lnTo>
                      <a:pt x="117" y="833"/>
                    </a:lnTo>
                    <a:lnTo>
                      <a:pt x="102" y="813"/>
                    </a:lnTo>
                    <a:lnTo>
                      <a:pt x="88" y="794"/>
                    </a:lnTo>
                    <a:lnTo>
                      <a:pt x="74" y="773"/>
                    </a:lnTo>
                    <a:lnTo>
                      <a:pt x="63" y="751"/>
                    </a:lnTo>
                    <a:lnTo>
                      <a:pt x="51" y="729"/>
                    </a:lnTo>
                    <a:lnTo>
                      <a:pt x="41" y="707"/>
                    </a:lnTo>
                    <a:lnTo>
                      <a:pt x="32" y="684"/>
                    </a:lnTo>
                    <a:lnTo>
                      <a:pt x="23" y="660"/>
                    </a:lnTo>
                    <a:lnTo>
                      <a:pt x="17" y="636"/>
                    </a:lnTo>
                    <a:lnTo>
                      <a:pt x="11" y="612"/>
                    </a:lnTo>
                    <a:lnTo>
                      <a:pt x="7" y="586"/>
                    </a:lnTo>
                    <a:lnTo>
                      <a:pt x="4" y="561"/>
                    </a:lnTo>
                    <a:lnTo>
                      <a:pt x="2" y="536"/>
                    </a:lnTo>
                    <a:lnTo>
                      <a:pt x="0" y="509"/>
                    </a:lnTo>
                    <a:lnTo>
                      <a:pt x="0" y="509"/>
                    </a:lnTo>
                    <a:lnTo>
                      <a:pt x="2" y="483"/>
                    </a:lnTo>
                    <a:lnTo>
                      <a:pt x="4" y="457"/>
                    </a:lnTo>
                    <a:lnTo>
                      <a:pt x="7" y="432"/>
                    </a:lnTo>
                    <a:lnTo>
                      <a:pt x="11" y="406"/>
                    </a:lnTo>
                    <a:lnTo>
                      <a:pt x="17" y="382"/>
                    </a:lnTo>
                    <a:lnTo>
                      <a:pt x="23" y="358"/>
                    </a:lnTo>
                    <a:lnTo>
                      <a:pt x="32" y="334"/>
                    </a:lnTo>
                    <a:lnTo>
                      <a:pt x="41" y="311"/>
                    </a:lnTo>
                    <a:lnTo>
                      <a:pt x="51" y="289"/>
                    </a:lnTo>
                    <a:lnTo>
                      <a:pt x="63" y="266"/>
                    </a:lnTo>
                    <a:lnTo>
                      <a:pt x="74" y="245"/>
                    </a:lnTo>
                    <a:lnTo>
                      <a:pt x="88" y="224"/>
                    </a:lnTo>
                    <a:lnTo>
                      <a:pt x="102" y="205"/>
                    </a:lnTo>
                    <a:lnTo>
                      <a:pt x="117" y="185"/>
                    </a:lnTo>
                    <a:lnTo>
                      <a:pt x="133" y="167"/>
                    </a:lnTo>
                    <a:lnTo>
                      <a:pt x="150" y="150"/>
                    </a:lnTo>
                    <a:lnTo>
                      <a:pt x="167" y="132"/>
                    </a:lnTo>
                    <a:lnTo>
                      <a:pt x="186" y="116"/>
                    </a:lnTo>
                    <a:lnTo>
                      <a:pt x="205" y="101"/>
                    </a:lnTo>
                    <a:lnTo>
                      <a:pt x="225" y="87"/>
                    </a:lnTo>
                    <a:lnTo>
                      <a:pt x="246" y="73"/>
                    </a:lnTo>
                    <a:lnTo>
                      <a:pt x="268" y="62"/>
                    </a:lnTo>
                    <a:lnTo>
                      <a:pt x="290" y="50"/>
                    </a:lnTo>
                    <a:lnTo>
                      <a:pt x="311" y="40"/>
                    </a:lnTo>
                    <a:lnTo>
                      <a:pt x="334" y="31"/>
                    </a:lnTo>
                    <a:lnTo>
                      <a:pt x="359" y="23"/>
                    </a:lnTo>
                    <a:lnTo>
                      <a:pt x="383" y="16"/>
                    </a:lnTo>
                    <a:lnTo>
                      <a:pt x="407" y="10"/>
                    </a:lnTo>
                    <a:lnTo>
                      <a:pt x="432" y="6"/>
                    </a:lnTo>
                    <a:lnTo>
                      <a:pt x="458" y="3"/>
                    </a:lnTo>
                    <a:lnTo>
                      <a:pt x="483" y="1"/>
                    </a:lnTo>
                    <a:lnTo>
                      <a:pt x="509" y="0"/>
                    </a:lnTo>
                    <a:lnTo>
                      <a:pt x="509" y="0"/>
                    </a:lnTo>
                    <a:lnTo>
                      <a:pt x="536" y="1"/>
                    </a:lnTo>
                    <a:lnTo>
                      <a:pt x="561" y="3"/>
                    </a:lnTo>
                    <a:lnTo>
                      <a:pt x="587" y="6"/>
                    </a:lnTo>
                    <a:lnTo>
                      <a:pt x="612" y="10"/>
                    </a:lnTo>
                    <a:lnTo>
                      <a:pt x="636" y="16"/>
                    </a:lnTo>
                    <a:lnTo>
                      <a:pt x="660" y="23"/>
                    </a:lnTo>
                    <a:lnTo>
                      <a:pt x="685" y="31"/>
                    </a:lnTo>
                    <a:lnTo>
                      <a:pt x="708" y="40"/>
                    </a:lnTo>
                    <a:lnTo>
                      <a:pt x="731" y="50"/>
                    </a:lnTo>
                    <a:lnTo>
                      <a:pt x="752" y="62"/>
                    </a:lnTo>
                    <a:lnTo>
                      <a:pt x="773" y="73"/>
                    </a:lnTo>
                    <a:lnTo>
                      <a:pt x="794" y="87"/>
                    </a:lnTo>
                    <a:lnTo>
                      <a:pt x="813" y="101"/>
                    </a:lnTo>
                    <a:lnTo>
                      <a:pt x="833" y="116"/>
                    </a:lnTo>
                    <a:lnTo>
                      <a:pt x="851" y="132"/>
                    </a:lnTo>
                    <a:lnTo>
                      <a:pt x="869" y="150"/>
                    </a:lnTo>
                    <a:lnTo>
                      <a:pt x="886" y="167"/>
                    </a:lnTo>
                    <a:lnTo>
                      <a:pt x="902" y="185"/>
                    </a:lnTo>
                    <a:lnTo>
                      <a:pt x="917" y="205"/>
                    </a:lnTo>
                    <a:lnTo>
                      <a:pt x="931" y="224"/>
                    </a:lnTo>
                    <a:lnTo>
                      <a:pt x="945" y="245"/>
                    </a:lnTo>
                    <a:lnTo>
                      <a:pt x="956" y="266"/>
                    </a:lnTo>
                    <a:lnTo>
                      <a:pt x="968" y="289"/>
                    </a:lnTo>
                    <a:lnTo>
                      <a:pt x="978" y="311"/>
                    </a:lnTo>
                    <a:lnTo>
                      <a:pt x="987" y="334"/>
                    </a:lnTo>
                    <a:lnTo>
                      <a:pt x="995" y="358"/>
                    </a:lnTo>
                    <a:lnTo>
                      <a:pt x="1002" y="382"/>
                    </a:lnTo>
                    <a:lnTo>
                      <a:pt x="1008" y="406"/>
                    </a:lnTo>
                    <a:lnTo>
                      <a:pt x="1013" y="432"/>
                    </a:lnTo>
                    <a:lnTo>
                      <a:pt x="1015" y="457"/>
                    </a:lnTo>
                    <a:lnTo>
                      <a:pt x="1017" y="483"/>
                    </a:lnTo>
                    <a:lnTo>
                      <a:pt x="1018" y="509"/>
                    </a:lnTo>
                    <a:lnTo>
                      <a:pt x="1018"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6" name="Freeform 253"/>
              <p:cNvSpPr>
                <a:spLocks noEditPoints="1"/>
              </p:cNvSpPr>
              <p:nvPr userDrawn="1"/>
            </p:nvSpPr>
            <p:spPr bwMode="auto">
              <a:xfrm>
                <a:off x="5221305" y="3097250"/>
                <a:ext cx="325439" cy="428630"/>
              </a:xfrm>
              <a:custGeom>
                <a:avLst/>
                <a:gdLst>
                  <a:gd name="T0" fmla="*/ 136 w 409"/>
                  <a:gd name="T1" fmla="*/ 539 h 539"/>
                  <a:gd name="T2" fmla="*/ 120 w 409"/>
                  <a:gd name="T3" fmla="*/ 530 h 539"/>
                  <a:gd name="T4" fmla="*/ 118 w 409"/>
                  <a:gd name="T5" fmla="*/ 482 h 539"/>
                  <a:gd name="T6" fmla="*/ 108 w 409"/>
                  <a:gd name="T7" fmla="*/ 437 h 539"/>
                  <a:gd name="T8" fmla="*/ 80 w 409"/>
                  <a:gd name="T9" fmla="*/ 389 h 539"/>
                  <a:gd name="T10" fmla="*/ 39 w 409"/>
                  <a:gd name="T11" fmla="*/ 324 h 539"/>
                  <a:gd name="T12" fmla="*/ 21 w 409"/>
                  <a:gd name="T13" fmla="*/ 293 h 539"/>
                  <a:gd name="T14" fmla="*/ 18 w 409"/>
                  <a:gd name="T15" fmla="*/ 291 h 539"/>
                  <a:gd name="T16" fmla="*/ 1 w 409"/>
                  <a:gd name="T17" fmla="*/ 227 h 539"/>
                  <a:gd name="T18" fmla="*/ 1 w 409"/>
                  <a:gd name="T19" fmla="*/ 184 h 539"/>
                  <a:gd name="T20" fmla="*/ 16 w 409"/>
                  <a:gd name="T21" fmla="*/ 125 h 539"/>
                  <a:gd name="T22" fmla="*/ 46 w 409"/>
                  <a:gd name="T23" fmla="*/ 74 h 539"/>
                  <a:gd name="T24" fmla="*/ 90 w 409"/>
                  <a:gd name="T25" fmla="*/ 34 h 539"/>
                  <a:gd name="T26" fmla="*/ 144 w 409"/>
                  <a:gd name="T27" fmla="*/ 9 h 539"/>
                  <a:gd name="T28" fmla="*/ 204 w 409"/>
                  <a:gd name="T29" fmla="*/ 0 h 539"/>
                  <a:gd name="T30" fmla="*/ 245 w 409"/>
                  <a:gd name="T31" fmla="*/ 4 h 539"/>
                  <a:gd name="T32" fmla="*/ 302 w 409"/>
                  <a:gd name="T33" fmla="*/ 25 h 539"/>
                  <a:gd name="T34" fmla="*/ 349 w 409"/>
                  <a:gd name="T35" fmla="*/ 59 h 539"/>
                  <a:gd name="T36" fmla="*/ 383 w 409"/>
                  <a:gd name="T37" fmla="*/ 107 h 539"/>
                  <a:gd name="T38" fmla="*/ 404 w 409"/>
                  <a:gd name="T39" fmla="*/ 163 h 539"/>
                  <a:gd name="T40" fmla="*/ 409 w 409"/>
                  <a:gd name="T41" fmla="*/ 205 h 539"/>
                  <a:gd name="T42" fmla="*/ 398 w 409"/>
                  <a:gd name="T43" fmla="*/ 270 h 539"/>
                  <a:gd name="T44" fmla="*/ 388 w 409"/>
                  <a:gd name="T45" fmla="*/ 293 h 539"/>
                  <a:gd name="T46" fmla="*/ 369 w 409"/>
                  <a:gd name="T47" fmla="*/ 324 h 539"/>
                  <a:gd name="T48" fmla="*/ 349 w 409"/>
                  <a:gd name="T49" fmla="*/ 356 h 539"/>
                  <a:gd name="T50" fmla="*/ 308 w 409"/>
                  <a:gd name="T51" fmla="*/ 421 h 539"/>
                  <a:gd name="T52" fmla="*/ 291 w 409"/>
                  <a:gd name="T53" fmla="*/ 468 h 539"/>
                  <a:gd name="T54" fmla="*/ 289 w 409"/>
                  <a:gd name="T55" fmla="*/ 523 h 539"/>
                  <a:gd name="T56" fmla="*/ 280 w 409"/>
                  <a:gd name="T57" fmla="*/ 538 h 539"/>
                  <a:gd name="T58" fmla="*/ 204 w 409"/>
                  <a:gd name="T59" fmla="*/ 11 h 539"/>
                  <a:gd name="T60" fmla="*/ 166 w 409"/>
                  <a:gd name="T61" fmla="*/ 14 h 539"/>
                  <a:gd name="T62" fmla="*/ 111 w 409"/>
                  <a:gd name="T63" fmla="*/ 34 h 539"/>
                  <a:gd name="T64" fmla="*/ 68 w 409"/>
                  <a:gd name="T65" fmla="*/ 67 h 539"/>
                  <a:gd name="T66" fmla="*/ 34 w 409"/>
                  <a:gd name="T67" fmla="*/ 112 h 539"/>
                  <a:gd name="T68" fmla="*/ 15 w 409"/>
                  <a:gd name="T69" fmla="*/ 165 h 539"/>
                  <a:gd name="T70" fmla="*/ 11 w 409"/>
                  <a:gd name="T71" fmla="*/ 205 h 539"/>
                  <a:gd name="T72" fmla="*/ 22 w 409"/>
                  <a:gd name="T73" fmla="*/ 266 h 539"/>
                  <a:gd name="T74" fmla="*/ 30 w 409"/>
                  <a:gd name="T75" fmla="*/ 288 h 539"/>
                  <a:gd name="T76" fmla="*/ 39 w 409"/>
                  <a:gd name="T77" fmla="*/ 304 h 539"/>
                  <a:gd name="T78" fmla="*/ 48 w 409"/>
                  <a:gd name="T79" fmla="*/ 319 h 539"/>
                  <a:gd name="T80" fmla="*/ 92 w 409"/>
                  <a:gd name="T81" fmla="*/ 384 h 539"/>
                  <a:gd name="T82" fmla="*/ 120 w 409"/>
                  <a:gd name="T83" fmla="*/ 435 h 539"/>
                  <a:gd name="T84" fmla="*/ 130 w 409"/>
                  <a:gd name="T85" fmla="*/ 482 h 539"/>
                  <a:gd name="T86" fmla="*/ 131 w 409"/>
                  <a:gd name="T87" fmla="*/ 525 h 539"/>
                  <a:gd name="T88" fmla="*/ 136 w 409"/>
                  <a:gd name="T89" fmla="*/ 527 h 539"/>
                  <a:gd name="T90" fmla="*/ 275 w 409"/>
                  <a:gd name="T91" fmla="*/ 527 h 539"/>
                  <a:gd name="T92" fmla="*/ 277 w 409"/>
                  <a:gd name="T93" fmla="*/ 523 h 539"/>
                  <a:gd name="T94" fmla="*/ 280 w 409"/>
                  <a:gd name="T95" fmla="*/ 467 h 539"/>
                  <a:gd name="T96" fmla="*/ 297 w 409"/>
                  <a:gd name="T97" fmla="*/ 419 h 539"/>
                  <a:gd name="T98" fmla="*/ 340 w 409"/>
                  <a:gd name="T99" fmla="*/ 350 h 539"/>
                  <a:gd name="T100" fmla="*/ 360 w 409"/>
                  <a:gd name="T101" fmla="*/ 318 h 539"/>
                  <a:gd name="T102" fmla="*/ 378 w 409"/>
                  <a:gd name="T103" fmla="*/ 289 h 539"/>
                  <a:gd name="T104" fmla="*/ 379 w 409"/>
                  <a:gd name="T105" fmla="*/ 286 h 539"/>
                  <a:gd name="T106" fmla="*/ 392 w 409"/>
                  <a:gd name="T107" fmla="*/ 246 h 539"/>
                  <a:gd name="T108" fmla="*/ 397 w 409"/>
                  <a:gd name="T109" fmla="*/ 205 h 539"/>
                  <a:gd name="T110" fmla="*/ 389 w 409"/>
                  <a:gd name="T111" fmla="*/ 147 h 539"/>
                  <a:gd name="T112" fmla="*/ 364 w 409"/>
                  <a:gd name="T113" fmla="*/ 96 h 539"/>
                  <a:gd name="T114" fmla="*/ 327 w 409"/>
                  <a:gd name="T115" fmla="*/ 55 h 539"/>
                  <a:gd name="T116" fmla="*/ 280 w 409"/>
                  <a:gd name="T117" fmla="*/ 26 h 539"/>
                  <a:gd name="T118" fmla="*/ 223 w 409"/>
                  <a:gd name="T119" fmla="*/ 1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9" h="539">
                    <a:moveTo>
                      <a:pt x="273" y="539"/>
                    </a:moveTo>
                    <a:lnTo>
                      <a:pt x="136" y="539"/>
                    </a:lnTo>
                    <a:lnTo>
                      <a:pt x="136" y="539"/>
                    </a:lnTo>
                    <a:lnTo>
                      <a:pt x="129" y="538"/>
                    </a:lnTo>
                    <a:lnTo>
                      <a:pt x="124" y="534"/>
                    </a:lnTo>
                    <a:lnTo>
                      <a:pt x="120" y="530"/>
                    </a:lnTo>
                    <a:lnTo>
                      <a:pt x="118" y="523"/>
                    </a:lnTo>
                    <a:lnTo>
                      <a:pt x="118" y="482"/>
                    </a:lnTo>
                    <a:lnTo>
                      <a:pt x="118" y="482"/>
                    </a:lnTo>
                    <a:lnTo>
                      <a:pt x="117" y="468"/>
                    </a:lnTo>
                    <a:lnTo>
                      <a:pt x="114" y="453"/>
                    </a:lnTo>
                    <a:lnTo>
                      <a:pt x="108" y="437"/>
                    </a:lnTo>
                    <a:lnTo>
                      <a:pt x="100" y="421"/>
                    </a:lnTo>
                    <a:lnTo>
                      <a:pt x="91" y="405"/>
                    </a:lnTo>
                    <a:lnTo>
                      <a:pt x="80" y="389"/>
                    </a:lnTo>
                    <a:lnTo>
                      <a:pt x="59" y="356"/>
                    </a:lnTo>
                    <a:lnTo>
                      <a:pt x="59" y="356"/>
                    </a:lnTo>
                    <a:lnTo>
                      <a:pt x="39" y="324"/>
                    </a:lnTo>
                    <a:lnTo>
                      <a:pt x="39" y="324"/>
                    </a:lnTo>
                    <a:lnTo>
                      <a:pt x="29" y="309"/>
                    </a:lnTo>
                    <a:lnTo>
                      <a:pt x="21" y="293"/>
                    </a:lnTo>
                    <a:lnTo>
                      <a:pt x="21" y="293"/>
                    </a:lnTo>
                    <a:lnTo>
                      <a:pt x="18" y="291"/>
                    </a:lnTo>
                    <a:lnTo>
                      <a:pt x="18" y="291"/>
                    </a:lnTo>
                    <a:lnTo>
                      <a:pt x="10" y="270"/>
                    </a:lnTo>
                    <a:lnTo>
                      <a:pt x="4" y="248"/>
                    </a:lnTo>
                    <a:lnTo>
                      <a:pt x="1" y="227"/>
                    </a:lnTo>
                    <a:lnTo>
                      <a:pt x="0" y="205"/>
                    </a:lnTo>
                    <a:lnTo>
                      <a:pt x="0" y="205"/>
                    </a:lnTo>
                    <a:lnTo>
                      <a:pt x="1" y="184"/>
                    </a:lnTo>
                    <a:lnTo>
                      <a:pt x="3" y="163"/>
                    </a:lnTo>
                    <a:lnTo>
                      <a:pt x="9" y="144"/>
                    </a:lnTo>
                    <a:lnTo>
                      <a:pt x="16" y="125"/>
                    </a:lnTo>
                    <a:lnTo>
                      <a:pt x="24" y="107"/>
                    </a:lnTo>
                    <a:lnTo>
                      <a:pt x="34" y="89"/>
                    </a:lnTo>
                    <a:lnTo>
                      <a:pt x="46" y="74"/>
                    </a:lnTo>
                    <a:lnTo>
                      <a:pt x="60" y="59"/>
                    </a:lnTo>
                    <a:lnTo>
                      <a:pt x="73" y="47"/>
                    </a:lnTo>
                    <a:lnTo>
                      <a:pt x="90" y="34"/>
                    </a:lnTo>
                    <a:lnTo>
                      <a:pt x="107" y="25"/>
                    </a:lnTo>
                    <a:lnTo>
                      <a:pt x="124" y="16"/>
                    </a:lnTo>
                    <a:lnTo>
                      <a:pt x="144" y="9"/>
                    </a:lnTo>
                    <a:lnTo>
                      <a:pt x="163" y="4"/>
                    </a:lnTo>
                    <a:lnTo>
                      <a:pt x="183" y="1"/>
                    </a:lnTo>
                    <a:lnTo>
                      <a:pt x="204" y="0"/>
                    </a:lnTo>
                    <a:lnTo>
                      <a:pt x="204" y="0"/>
                    </a:lnTo>
                    <a:lnTo>
                      <a:pt x="224" y="1"/>
                    </a:lnTo>
                    <a:lnTo>
                      <a:pt x="245" y="4"/>
                    </a:lnTo>
                    <a:lnTo>
                      <a:pt x="265" y="9"/>
                    </a:lnTo>
                    <a:lnTo>
                      <a:pt x="283" y="16"/>
                    </a:lnTo>
                    <a:lnTo>
                      <a:pt x="302" y="25"/>
                    </a:lnTo>
                    <a:lnTo>
                      <a:pt x="319" y="34"/>
                    </a:lnTo>
                    <a:lnTo>
                      <a:pt x="334" y="47"/>
                    </a:lnTo>
                    <a:lnTo>
                      <a:pt x="349" y="59"/>
                    </a:lnTo>
                    <a:lnTo>
                      <a:pt x="361" y="74"/>
                    </a:lnTo>
                    <a:lnTo>
                      <a:pt x="374" y="89"/>
                    </a:lnTo>
                    <a:lnTo>
                      <a:pt x="383" y="107"/>
                    </a:lnTo>
                    <a:lnTo>
                      <a:pt x="392" y="125"/>
                    </a:lnTo>
                    <a:lnTo>
                      <a:pt x="399" y="144"/>
                    </a:lnTo>
                    <a:lnTo>
                      <a:pt x="404" y="163"/>
                    </a:lnTo>
                    <a:lnTo>
                      <a:pt x="407" y="184"/>
                    </a:lnTo>
                    <a:lnTo>
                      <a:pt x="409" y="205"/>
                    </a:lnTo>
                    <a:lnTo>
                      <a:pt x="409" y="205"/>
                    </a:lnTo>
                    <a:lnTo>
                      <a:pt x="407" y="227"/>
                    </a:lnTo>
                    <a:lnTo>
                      <a:pt x="404" y="248"/>
                    </a:lnTo>
                    <a:lnTo>
                      <a:pt x="398" y="270"/>
                    </a:lnTo>
                    <a:lnTo>
                      <a:pt x="389" y="291"/>
                    </a:lnTo>
                    <a:lnTo>
                      <a:pt x="389" y="291"/>
                    </a:lnTo>
                    <a:lnTo>
                      <a:pt x="388" y="293"/>
                    </a:lnTo>
                    <a:lnTo>
                      <a:pt x="388" y="293"/>
                    </a:lnTo>
                    <a:lnTo>
                      <a:pt x="379" y="309"/>
                    </a:lnTo>
                    <a:lnTo>
                      <a:pt x="369" y="324"/>
                    </a:lnTo>
                    <a:lnTo>
                      <a:pt x="369" y="324"/>
                    </a:lnTo>
                    <a:lnTo>
                      <a:pt x="349" y="356"/>
                    </a:lnTo>
                    <a:lnTo>
                      <a:pt x="349" y="356"/>
                    </a:lnTo>
                    <a:lnTo>
                      <a:pt x="327" y="389"/>
                    </a:lnTo>
                    <a:lnTo>
                      <a:pt x="318" y="405"/>
                    </a:lnTo>
                    <a:lnTo>
                      <a:pt x="308" y="421"/>
                    </a:lnTo>
                    <a:lnTo>
                      <a:pt x="300" y="437"/>
                    </a:lnTo>
                    <a:lnTo>
                      <a:pt x="295" y="453"/>
                    </a:lnTo>
                    <a:lnTo>
                      <a:pt x="291" y="468"/>
                    </a:lnTo>
                    <a:lnTo>
                      <a:pt x="289" y="482"/>
                    </a:lnTo>
                    <a:lnTo>
                      <a:pt x="289" y="523"/>
                    </a:lnTo>
                    <a:lnTo>
                      <a:pt x="289" y="523"/>
                    </a:lnTo>
                    <a:lnTo>
                      <a:pt x="288" y="530"/>
                    </a:lnTo>
                    <a:lnTo>
                      <a:pt x="284" y="534"/>
                    </a:lnTo>
                    <a:lnTo>
                      <a:pt x="280" y="538"/>
                    </a:lnTo>
                    <a:lnTo>
                      <a:pt x="273" y="539"/>
                    </a:lnTo>
                    <a:lnTo>
                      <a:pt x="273" y="539"/>
                    </a:lnTo>
                    <a:close/>
                    <a:moveTo>
                      <a:pt x="204" y="11"/>
                    </a:moveTo>
                    <a:lnTo>
                      <a:pt x="204" y="11"/>
                    </a:lnTo>
                    <a:lnTo>
                      <a:pt x="184" y="12"/>
                    </a:lnTo>
                    <a:lnTo>
                      <a:pt x="166" y="14"/>
                    </a:lnTo>
                    <a:lnTo>
                      <a:pt x="147" y="19"/>
                    </a:lnTo>
                    <a:lnTo>
                      <a:pt x="129" y="26"/>
                    </a:lnTo>
                    <a:lnTo>
                      <a:pt x="111" y="34"/>
                    </a:lnTo>
                    <a:lnTo>
                      <a:pt x="97" y="44"/>
                    </a:lnTo>
                    <a:lnTo>
                      <a:pt x="82" y="55"/>
                    </a:lnTo>
                    <a:lnTo>
                      <a:pt x="68" y="67"/>
                    </a:lnTo>
                    <a:lnTo>
                      <a:pt x="55" y="81"/>
                    </a:lnTo>
                    <a:lnTo>
                      <a:pt x="44" y="96"/>
                    </a:lnTo>
                    <a:lnTo>
                      <a:pt x="34" y="112"/>
                    </a:lnTo>
                    <a:lnTo>
                      <a:pt x="26" y="129"/>
                    </a:lnTo>
                    <a:lnTo>
                      <a:pt x="19" y="147"/>
                    </a:lnTo>
                    <a:lnTo>
                      <a:pt x="15" y="165"/>
                    </a:lnTo>
                    <a:lnTo>
                      <a:pt x="11" y="185"/>
                    </a:lnTo>
                    <a:lnTo>
                      <a:pt x="11" y="205"/>
                    </a:lnTo>
                    <a:lnTo>
                      <a:pt x="11" y="205"/>
                    </a:lnTo>
                    <a:lnTo>
                      <a:pt x="12" y="225"/>
                    </a:lnTo>
                    <a:lnTo>
                      <a:pt x="16" y="246"/>
                    </a:lnTo>
                    <a:lnTo>
                      <a:pt x="22" y="266"/>
                    </a:lnTo>
                    <a:lnTo>
                      <a:pt x="29" y="285"/>
                    </a:lnTo>
                    <a:lnTo>
                      <a:pt x="29" y="285"/>
                    </a:lnTo>
                    <a:lnTo>
                      <a:pt x="30" y="288"/>
                    </a:lnTo>
                    <a:lnTo>
                      <a:pt x="30" y="289"/>
                    </a:lnTo>
                    <a:lnTo>
                      <a:pt x="30" y="289"/>
                    </a:lnTo>
                    <a:lnTo>
                      <a:pt x="39" y="304"/>
                    </a:lnTo>
                    <a:lnTo>
                      <a:pt x="48" y="318"/>
                    </a:lnTo>
                    <a:lnTo>
                      <a:pt x="48" y="319"/>
                    </a:lnTo>
                    <a:lnTo>
                      <a:pt x="48" y="319"/>
                    </a:lnTo>
                    <a:lnTo>
                      <a:pt x="69" y="349"/>
                    </a:lnTo>
                    <a:lnTo>
                      <a:pt x="69" y="349"/>
                    </a:lnTo>
                    <a:lnTo>
                      <a:pt x="92" y="384"/>
                    </a:lnTo>
                    <a:lnTo>
                      <a:pt x="102" y="402"/>
                    </a:lnTo>
                    <a:lnTo>
                      <a:pt x="111" y="419"/>
                    </a:lnTo>
                    <a:lnTo>
                      <a:pt x="120" y="435"/>
                    </a:lnTo>
                    <a:lnTo>
                      <a:pt x="125" y="451"/>
                    </a:lnTo>
                    <a:lnTo>
                      <a:pt x="129" y="467"/>
                    </a:lnTo>
                    <a:lnTo>
                      <a:pt x="130" y="482"/>
                    </a:lnTo>
                    <a:lnTo>
                      <a:pt x="130" y="523"/>
                    </a:lnTo>
                    <a:lnTo>
                      <a:pt x="130" y="523"/>
                    </a:lnTo>
                    <a:lnTo>
                      <a:pt x="131" y="525"/>
                    </a:lnTo>
                    <a:lnTo>
                      <a:pt x="132" y="526"/>
                    </a:lnTo>
                    <a:lnTo>
                      <a:pt x="133" y="527"/>
                    </a:lnTo>
                    <a:lnTo>
                      <a:pt x="136" y="527"/>
                    </a:lnTo>
                    <a:lnTo>
                      <a:pt x="273" y="527"/>
                    </a:lnTo>
                    <a:lnTo>
                      <a:pt x="273" y="527"/>
                    </a:lnTo>
                    <a:lnTo>
                      <a:pt x="275" y="527"/>
                    </a:lnTo>
                    <a:lnTo>
                      <a:pt x="276" y="526"/>
                    </a:lnTo>
                    <a:lnTo>
                      <a:pt x="277" y="525"/>
                    </a:lnTo>
                    <a:lnTo>
                      <a:pt x="277" y="523"/>
                    </a:lnTo>
                    <a:lnTo>
                      <a:pt x="277" y="482"/>
                    </a:lnTo>
                    <a:lnTo>
                      <a:pt x="277" y="482"/>
                    </a:lnTo>
                    <a:lnTo>
                      <a:pt x="280" y="467"/>
                    </a:lnTo>
                    <a:lnTo>
                      <a:pt x="283" y="451"/>
                    </a:lnTo>
                    <a:lnTo>
                      <a:pt x="289" y="435"/>
                    </a:lnTo>
                    <a:lnTo>
                      <a:pt x="297" y="419"/>
                    </a:lnTo>
                    <a:lnTo>
                      <a:pt x="306" y="402"/>
                    </a:lnTo>
                    <a:lnTo>
                      <a:pt x="316" y="384"/>
                    </a:lnTo>
                    <a:lnTo>
                      <a:pt x="340" y="350"/>
                    </a:lnTo>
                    <a:lnTo>
                      <a:pt x="340" y="350"/>
                    </a:lnTo>
                    <a:lnTo>
                      <a:pt x="359" y="319"/>
                    </a:lnTo>
                    <a:lnTo>
                      <a:pt x="360" y="318"/>
                    </a:lnTo>
                    <a:lnTo>
                      <a:pt x="360" y="318"/>
                    </a:lnTo>
                    <a:lnTo>
                      <a:pt x="369" y="304"/>
                    </a:lnTo>
                    <a:lnTo>
                      <a:pt x="378" y="289"/>
                    </a:lnTo>
                    <a:lnTo>
                      <a:pt x="378" y="288"/>
                    </a:lnTo>
                    <a:lnTo>
                      <a:pt x="378" y="288"/>
                    </a:lnTo>
                    <a:lnTo>
                      <a:pt x="379" y="286"/>
                    </a:lnTo>
                    <a:lnTo>
                      <a:pt x="379" y="286"/>
                    </a:lnTo>
                    <a:lnTo>
                      <a:pt x="387" y="266"/>
                    </a:lnTo>
                    <a:lnTo>
                      <a:pt x="392" y="246"/>
                    </a:lnTo>
                    <a:lnTo>
                      <a:pt x="396" y="225"/>
                    </a:lnTo>
                    <a:lnTo>
                      <a:pt x="397" y="205"/>
                    </a:lnTo>
                    <a:lnTo>
                      <a:pt x="397" y="205"/>
                    </a:lnTo>
                    <a:lnTo>
                      <a:pt x="396" y="185"/>
                    </a:lnTo>
                    <a:lnTo>
                      <a:pt x="394" y="165"/>
                    </a:lnTo>
                    <a:lnTo>
                      <a:pt x="389" y="147"/>
                    </a:lnTo>
                    <a:lnTo>
                      <a:pt x="382" y="129"/>
                    </a:lnTo>
                    <a:lnTo>
                      <a:pt x="374" y="112"/>
                    </a:lnTo>
                    <a:lnTo>
                      <a:pt x="364" y="96"/>
                    </a:lnTo>
                    <a:lnTo>
                      <a:pt x="353" y="81"/>
                    </a:lnTo>
                    <a:lnTo>
                      <a:pt x="341" y="67"/>
                    </a:lnTo>
                    <a:lnTo>
                      <a:pt x="327" y="55"/>
                    </a:lnTo>
                    <a:lnTo>
                      <a:pt x="312" y="44"/>
                    </a:lnTo>
                    <a:lnTo>
                      <a:pt x="296" y="34"/>
                    </a:lnTo>
                    <a:lnTo>
                      <a:pt x="280" y="26"/>
                    </a:lnTo>
                    <a:lnTo>
                      <a:pt x="261" y="19"/>
                    </a:lnTo>
                    <a:lnTo>
                      <a:pt x="243" y="14"/>
                    </a:lnTo>
                    <a:lnTo>
                      <a:pt x="223" y="12"/>
                    </a:lnTo>
                    <a:lnTo>
                      <a:pt x="204" y="11"/>
                    </a:lnTo>
                    <a:lnTo>
                      <a:pt x="20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7" name="Freeform 254"/>
              <p:cNvSpPr>
                <a:spLocks noEditPoints="1"/>
              </p:cNvSpPr>
              <p:nvPr userDrawn="1"/>
            </p:nvSpPr>
            <p:spPr bwMode="auto">
              <a:xfrm>
                <a:off x="5316556" y="3541755"/>
                <a:ext cx="134938" cy="28575"/>
              </a:xfrm>
              <a:custGeom>
                <a:avLst/>
                <a:gdLst>
                  <a:gd name="T0" fmla="*/ 158 w 171"/>
                  <a:gd name="T1" fmla="*/ 36 h 36"/>
                  <a:gd name="T2" fmla="*/ 14 w 171"/>
                  <a:gd name="T3" fmla="*/ 36 h 36"/>
                  <a:gd name="T4" fmla="*/ 14 w 171"/>
                  <a:gd name="T5" fmla="*/ 36 h 36"/>
                  <a:gd name="T6" fmla="*/ 10 w 171"/>
                  <a:gd name="T7" fmla="*/ 35 h 36"/>
                  <a:gd name="T8" fmla="*/ 5 w 171"/>
                  <a:gd name="T9" fmla="*/ 33 h 36"/>
                  <a:gd name="T10" fmla="*/ 2 w 171"/>
                  <a:gd name="T11" fmla="*/ 28 h 36"/>
                  <a:gd name="T12" fmla="*/ 0 w 171"/>
                  <a:gd name="T13" fmla="*/ 23 h 36"/>
                  <a:gd name="T14" fmla="*/ 0 w 171"/>
                  <a:gd name="T15" fmla="*/ 14 h 36"/>
                  <a:gd name="T16" fmla="*/ 0 w 171"/>
                  <a:gd name="T17" fmla="*/ 14 h 36"/>
                  <a:gd name="T18" fmla="*/ 2 w 171"/>
                  <a:gd name="T19" fmla="*/ 8 h 36"/>
                  <a:gd name="T20" fmla="*/ 5 w 171"/>
                  <a:gd name="T21" fmla="*/ 4 h 36"/>
                  <a:gd name="T22" fmla="*/ 10 w 171"/>
                  <a:gd name="T23" fmla="*/ 1 h 36"/>
                  <a:gd name="T24" fmla="*/ 14 w 171"/>
                  <a:gd name="T25" fmla="*/ 0 h 36"/>
                  <a:gd name="T26" fmla="*/ 158 w 171"/>
                  <a:gd name="T27" fmla="*/ 0 h 36"/>
                  <a:gd name="T28" fmla="*/ 158 w 171"/>
                  <a:gd name="T29" fmla="*/ 0 h 36"/>
                  <a:gd name="T30" fmla="*/ 163 w 171"/>
                  <a:gd name="T31" fmla="*/ 1 h 36"/>
                  <a:gd name="T32" fmla="*/ 167 w 171"/>
                  <a:gd name="T33" fmla="*/ 4 h 36"/>
                  <a:gd name="T34" fmla="*/ 170 w 171"/>
                  <a:gd name="T35" fmla="*/ 8 h 36"/>
                  <a:gd name="T36" fmla="*/ 171 w 171"/>
                  <a:gd name="T37" fmla="*/ 14 h 36"/>
                  <a:gd name="T38" fmla="*/ 171 w 171"/>
                  <a:gd name="T39" fmla="*/ 23 h 36"/>
                  <a:gd name="T40" fmla="*/ 171 w 171"/>
                  <a:gd name="T41" fmla="*/ 23 h 36"/>
                  <a:gd name="T42" fmla="*/ 170 w 171"/>
                  <a:gd name="T43" fmla="*/ 28 h 36"/>
                  <a:gd name="T44" fmla="*/ 167 w 171"/>
                  <a:gd name="T45" fmla="*/ 33 h 36"/>
                  <a:gd name="T46" fmla="*/ 163 w 171"/>
                  <a:gd name="T47" fmla="*/ 35 h 36"/>
                  <a:gd name="T48" fmla="*/ 158 w 171"/>
                  <a:gd name="T49" fmla="*/ 36 h 36"/>
                  <a:gd name="T50" fmla="*/ 158 w 171"/>
                  <a:gd name="T51" fmla="*/ 36 h 36"/>
                  <a:gd name="T52" fmla="*/ 14 w 171"/>
                  <a:gd name="T53" fmla="*/ 12 h 36"/>
                  <a:gd name="T54" fmla="*/ 14 w 171"/>
                  <a:gd name="T55" fmla="*/ 12 h 36"/>
                  <a:gd name="T56" fmla="*/ 13 w 171"/>
                  <a:gd name="T57" fmla="*/ 12 h 36"/>
                  <a:gd name="T58" fmla="*/ 12 w 171"/>
                  <a:gd name="T59" fmla="*/ 14 h 36"/>
                  <a:gd name="T60" fmla="*/ 12 w 171"/>
                  <a:gd name="T61" fmla="*/ 23 h 36"/>
                  <a:gd name="T62" fmla="*/ 12 w 171"/>
                  <a:gd name="T63" fmla="*/ 23 h 36"/>
                  <a:gd name="T64" fmla="*/ 13 w 171"/>
                  <a:gd name="T65" fmla="*/ 25 h 36"/>
                  <a:gd name="T66" fmla="*/ 14 w 171"/>
                  <a:gd name="T67" fmla="*/ 25 h 36"/>
                  <a:gd name="T68" fmla="*/ 158 w 171"/>
                  <a:gd name="T69" fmla="*/ 25 h 36"/>
                  <a:gd name="T70" fmla="*/ 158 w 171"/>
                  <a:gd name="T71" fmla="*/ 25 h 36"/>
                  <a:gd name="T72" fmla="*/ 159 w 171"/>
                  <a:gd name="T73" fmla="*/ 25 h 36"/>
                  <a:gd name="T74" fmla="*/ 159 w 171"/>
                  <a:gd name="T75" fmla="*/ 23 h 36"/>
                  <a:gd name="T76" fmla="*/ 159 w 171"/>
                  <a:gd name="T77" fmla="*/ 14 h 36"/>
                  <a:gd name="T78" fmla="*/ 159 w 171"/>
                  <a:gd name="T79" fmla="*/ 14 h 36"/>
                  <a:gd name="T80" fmla="*/ 159 w 171"/>
                  <a:gd name="T81" fmla="*/ 12 h 36"/>
                  <a:gd name="T82" fmla="*/ 158 w 171"/>
                  <a:gd name="T83" fmla="*/ 12 h 36"/>
                  <a:gd name="T84" fmla="*/ 14 w 171"/>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1" h="36">
                    <a:moveTo>
                      <a:pt x="158" y="36"/>
                    </a:moveTo>
                    <a:lnTo>
                      <a:pt x="14" y="36"/>
                    </a:lnTo>
                    <a:lnTo>
                      <a:pt x="14" y="36"/>
                    </a:lnTo>
                    <a:lnTo>
                      <a:pt x="10" y="35"/>
                    </a:lnTo>
                    <a:lnTo>
                      <a:pt x="5" y="33"/>
                    </a:lnTo>
                    <a:lnTo>
                      <a:pt x="2" y="28"/>
                    </a:lnTo>
                    <a:lnTo>
                      <a:pt x="0" y="23"/>
                    </a:lnTo>
                    <a:lnTo>
                      <a:pt x="0" y="14"/>
                    </a:lnTo>
                    <a:lnTo>
                      <a:pt x="0" y="14"/>
                    </a:lnTo>
                    <a:lnTo>
                      <a:pt x="2" y="8"/>
                    </a:lnTo>
                    <a:lnTo>
                      <a:pt x="5" y="4"/>
                    </a:lnTo>
                    <a:lnTo>
                      <a:pt x="10" y="1"/>
                    </a:lnTo>
                    <a:lnTo>
                      <a:pt x="14" y="0"/>
                    </a:lnTo>
                    <a:lnTo>
                      <a:pt x="158" y="0"/>
                    </a:lnTo>
                    <a:lnTo>
                      <a:pt x="158" y="0"/>
                    </a:lnTo>
                    <a:lnTo>
                      <a:pt x="163" y="1"/>
                    </a:lnTo>
                    <a:lnTo>
                      <a:pt x="167" y="4"/>
                    </a:lnTo>
                    <a:lnTo>
                      <a:pt x="170" y="8"/>
                    </a:lnTo>
                    <a:lnTo>
                      <a:pt x="171" y="14"/>
                    </a:lnTo>
                    <a:lnTo>
                      <a:pt x="171" y="23"/>
                    </a:lnTo>
                    <a:lnTo>
                      <a:pt x="171" y="23"/>
                    </a:lnTo>
                    <a:lnTo>
                      <a:pt x="170" y="28"/>
                    </a:lnTo>
                    <a:lnTo>
                      <a:pt x="167" y="33"/>
                    </a:lnTo>
                    <a:lnTo>
                      <a:pt x="163" y="35"/>
                    </a:lnTo>
                    <a:lnTo>
                      <a:pt x="158" y="36"/>
                    </a:lnTo>
                    <a:lnTo>
                      <a:pt x="158" y="36"/>
                    </a:lnTo>
                    <a:close/>
                    <a:moveTo>
                      <a:pt x="14" y="12"/>
                    </a:moveTo>
                    <a:lnTo>
                      <a:pt x="14" y="12"/>
                    </a:lnTo>
                    <a:lnTo>
                      <a:pt x="13" y="12"/>
                    </a:lnTo>
                    <a:lnTo>
                      <a:pt x="12" y="14"/>
                    </a:lnTo>
                    <a:lnTo>
                      <a:pt x="12" y="23"/>
                    </a:lnTo>
                    <a:lnTo>
                      <a:pt x="12" y="23"/>
                    </a:lnTo>
                    <a:lnTo>
                      <a:pt x="13" y="25"/>
                    </a:lnTo>
                    <a:lnTo>
                      <a:pt x="14" y="25"/>
                    </a:lnTo>
                    <a:lnTo>
                      <a:pt x="158" y="25"/>
                    </a:lnTo>
                    <a:lnTo>
                      <a:pt x="158" y="25"/>
                    </a:lnTo>
                    <a:lnTo>
                      <a:pt x="159" y="25"/>
                    </a:lnTo>
                    <a:lnTo>
                      <a:pt x="159" y="23"/>
                    </a:lnTo>
                    <a:lnTo>
                      <a:pt x="159" y="14"/>
                    </a:lnTo>
                    <a:lnTo>
                      <a:pt x="159" y="14"/>
                    </a:lnTo>
                    <a:lnTo>
                      <a:pt x="159" y="12"/>
                    </a:lnTo>
                    <a:lnTo>
                      <a:pt x="158"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8" name="Freeform 255"/>
              <p:cNvSpPr>
                <a:spLocks noEditPoints="1"/>
              </p:cNvSpPr>
              <p:nvPr userDrawn="1"/>
            </p:nvSpPr>
            <p:spPr bwMode="auto">
              <a:xfrm>
                <a:off x="5329256" y="3579856"/>
                <a:ext cx="107950" cy="28575"/>
              </a:xfrm>
              <a:custGeom>
                <a:avLst/>
                <a:gdLst>
                  <a:gd name="T0" fmla="*/ 123 w 136"/>
                  <a:gd name="T1" fmla="*/ 35 h 35"/>
                  <a:gd name="T2" fmla="*/ 13 w 136"/>
                  <a:gd name="T3" fmla="*/ 35 h 35"/>
                  <a:gd name="T4" fmla="*/ 13 w 136"/>
                  <a:gd name="T5" fmla="*/ 35 h 35"/>
                  <a:gd name="T6" fmla="*/ 8 w 136"/>
                  <a:gd name="T7" fmla="*/ 34 h 35"/>
                  <a:gd name="T8" fmla="*/ 4 w 136"/>
                  <a:gd name="T9" fmla="*/ 32 h 35"/>
                  <a:gd name="T10" fmla="*/ 1 w 136"/>
                  <a:gd name="T11" fmla="*/ 27 h 35"/>
                  <a:gd name="T12" fmla="*/ 0 w 136"/>
                  <a:gd name="T13" fmla="*/ 23 h 35"/>
                  <a:gd name="T14" fmla="*/ 0 w 136"/>
                  <a:gd name="T15" fmla="*/ 14 h 35"/>
                  <a:gd name="T16" fmla="*/ 0 w 136"/>
                  <a:gd name="T17" fmla="*/ 14 h 35"/>
                  <a:gd name="T18" fmla="*/ 1 w 136"/>
                  <a:gd name="T19" fmla="*/ 8 h 35"/>
                  <a:gd name="T20" fmla="*/ 4 w 136"/>
                  <a:gd name="T21" fmla="*/ 3 h 35"/>
                  <a:gd name="T22" fmla="*/ 8 w 136"/>
                  <a:gd name="T23" fmla="*/ 1 h 35"/>
                  <a:gd name="T24" fmla="*/ 13 w 136"/>
                  <a:gd name="T25" fmla="*/ 0 h 35"/>
                  <a:gd name="T26" fmla="*/ 123 w 136"/>
                  <a:gd name="T27" fmla="*/ 0 h 35"/>
                  <a:gd name="T28" fmla="*/ 123 w 136"/>
                  <a:gd name="T29" fmla="*/ 0 h 35"/>
                  <a:gd name="T30" fmla="*/ 128 w 136"/>
                  <a:gd name="T31" fmla="*/ 1 h 35"/>
                  <a:gd name="T32" fmla="*/ 132 w 136"/>
                  <a:gd name="T33" fmla="*/ 3 h 35"/>
                  <a:gd name="T34" fmla="*/ 136 w 136"/>
                  <a:gd name="T35" fmla="*/ 8 h 35"/>
                  <a:gd name="T36" fmla="*/ 136 w 136"/>
                  <a:gd name="T37" fmla="*/ 14 h 35"/>
                  <a:gd name="T38" fmla="*/ 136 w 136"/>
                  <a:gd name="T39" fmla="*/ 23 h 35"/>
                  <a:gd name="T40" fmla="*/ 136 w 136"/>
                  <a:gd name="T41" fmla="*/ 23 h 35"/>
                  <a:gd name="T42" fmla="*/ 136 w 136"/>
                  <a:gd name="T43" fmla="*/ 27 h 35"/>
                  <a:gd name="T44" fmla="*/ 132 w 136"/>
                  <a:gd name="T45" fmla="*/ 32 h 35"/>
                  <a:gd name="T46" fmla="*/ 128 w 136"/>
                  <a:gd name="T47" fmla="*/ 34 h 35"/>
                  <a:gd name="T48" fmla="*/ 123 w 136"/>
                  <a:gd name="T49" fmla="*/ 35 h 35"/>
                  <a:gd name="T50" fmla="*/ 123 w 136"/>
                  <a:gd name="T51" fmla="*/ 35 h 35"/>
                  <a:gd name="T52" fmla="*/ 13 w 136"/>
                  <a:gd name="T53" fmla="*/ 11 h 35"/>
                  <a:gd name="T54" fmla="*/ 13 w 136"/>
                  <a:gd name="T55" fmla="*/ 11 h 35"/>
                  <a:gd name="T56" fmla="*/ 12 w 136"/>
                  <a:gd name="T57" fmla="*/ 11 h 35"/>
                  <a:gd name="T58" fmla="*/ 11 w 136"/>
                  <a:gd name="T59" fmla="*/ 14 h 35"/>
                  <a:gd name="T60" fmla="*/ 11 w 136"/>
                  <a:gd name="T61" fmla="*/ 23 h 35"/>
                  <a:gd name="T62" fmla="*/ 11 w 136"/>
                  <a:gd name="T63" fmla="*/ 23 h 35"/>
                  <a:gd name="T64" fmla="*/ 12 w 136"/>
                  <a:gd name="T65" fmla="*/ 24 h 35"/>
                  <a:gd name="T66" fmla="*/ 13 w 136"/>
                  <a:gd name="T67" fmla="*/ 24 h 35"/>
                  <a:gd name="T68" fmla="*/ 123 w 136"/>
                  <a:gd name="T69" fmla="*/ 24 h 35"/>
                  <a:gd name="T70" fmla="*/ 123 w 136"/>
                  <a:gd name="T71" fmla="*/ 24 h 35"/>
                  <a:gd name="T72" fmla="*/ 124 w 136"/>
                  <a:gd name="T73" fmla="*/ 24 h 35"/>
                  <a:gd name="T74" fmla="*/ 125 w 136"/>
                  <a:gd name="T75" fmla="*/ 23 h 35"/>
                  <a:gd name="T76" fmla="*/ 125 w 136"/>
                  <a:gd name="T77" fmla="*/ 14 h 35"/>
                  <a:gd name="T78" fmla="*/ 125 w 136"/>
                  <a:gd name="T79" fmla="*/ 14 h 35"/>
                  <a:gd name="T80" fmla="*/ 124 w 136"/>
                  <a:gd name="T81" fmla="*/ 11 h 35"/>
                  <a:gd name="T82" fmla="*/ 123 w 136"/>
                  <a:gd name="T83" fmla="*/ 11 h 35"/>
                  <a:gd name="T84" fmla="*/ 13 w 136"/>
                  <a:gd name="T85"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35">
                    <a:moveTo>
                      <a:pt x="123" y="35"/>
                    </a:moveTo>
                    <a:lnTo>
                      <a:pt x="13" y="35"/>
                    </a:lnTo>
                    <a:lnTo>
                      <a:pt x="13" y="35"/>
                    </a:lnTo>
                    <a:lnTo>
                      <a:pt x="8" y="34"/>
                    </a:lnTo>
                    <a:lnTo>
                      <a:pt x="4" y="32"/>
                    </a:lnTo>
                    <a:lnTo>
                      <a:pt x="1" y="27"/>
                    </a:lnTo>
                    <a:lnTo>
                      <a:pt x="0" y="23"/>
                    </a:lnTo>
                    <a:lnTo>
                      <a:pt x="0" y="14"/>
                    </a:lnTo>
                    <a:lnTo>
                      <a:pt x="0" y="14"/>
                    </a:lnTo>
                    <a:lnTo>
                      <a:pt x="1" y="8"/>
                    </a:lnTo>
                    <a:lnTo>
                      <a:pt x="4" y="3"/>
                    </a:lnTo>
                    <a:lnTo>
                      <a:pt x="8" y="1"/>
                    </a:lnTo>
                    <a:lnTo>
                      <a:pt x="13" y="0"/>
                    </a:lnTo>
                    <a:lnTo>
                      <a:pt x="123" y="0"/>
                    </a:lnTo>
                    <a:lnTo>
                      <a:pt x="123" y="0"/>
                    </a:lnTo>
                    <a:lnTo>
                      <a:pt x="128" y="1"/>
                    </a:lnTo>
                    <a:lnTo>
                      <a:pt x="132" y="3"/>
                    </a:lnTo>
                    <a:lnTo>
                      <a:pt x="136" y="8"/>
                    </a:lnTo>
                    <a:lnTo>
                      <a:pt x="136" y="14"/>
                    </a:lnTo>
                    <a:lnTo>
                      <a:pt x="136" y="23"/>
                    </a:lnTo>
                    <a:lnTo>
                      <a:pt x="136" y="23"/>
                    </a:lnTo>
                    <a:lnTo>
                      <a:pt x="136" y="27"/>
                    </a:lnTo>
                    <a:lnTo>
                      <a:pt x="132" y="32"/>
                    </a:lnTo>
                    <a:lnTo>
                      <a:pt x="128" y="34"/>
                    </a:lnTo>
                    <a:lnTo>
                      <a:pt x="123" y="35"/>
                    </a:lnTo>
                    <a:lnTo>
                      <a:pt x="123" y="35"/>
                    </a:lnTo>
                    <a:close/>
                    <a:moveTo>
                      <a:pt x="13" y="11"/>
                    </a:moveTo>
                    <a:lnTo>
                      <a:pt x="13" y="11"/>
                    </a:lnTo>
                    <a:lnTo>
                      <a:pt x="12" y="11"/>
                    </a:lnTo>
                    <a:lnTo>
                      <a:pt x="11" y="14"/>
                    </a:lnTo>
                    <a:lnTo>
                      <a:pt x="11" y="23"/>
                    </a:lnTo>
                    <a:lnTo>
                      <a:pt x="11" y="23"/>
                    </a:lnTo>
                    <a:lnTo>
                      <a:pt x="12" y="24"/>
                    </a:lnTo>
                    <a:lnTo>
                      <a:pt x="13" y="24"/>
                    </a:lnTo>
                    <a:lnTo>
                      <a:pt x="123" y="24"/>
                    </a:lnTo>
                    <a:lnTo>
                      <a:pt x="123" y="24"/>
                    </a:lnTo>
                    <a:lnTo>
                      <a:pt x="124" y="24"/>
                    </a:lnTo>
                    <a:lnTo>
                      <a:pt x="125" y="23"/>
                    </a:lnTo>
                    <a:lnTo>
                      <a:pt x="125" y="14"/>
                    </a:lnTo>
                    <a:lnTo>
                      <a:pt x="125" y="14"/>
                    </a:lnTo>
                    <a:lnTo>
                      <a:pt x="124" y="11"/>
                    </a:lnTo>
                    <a:lnTo>
                      <a:pt x="123" y="11"/>
                    </a:lnTo>
                    <a:lnTo>
                      <a:pt x="13"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9" name="Freeform 256"/>
              <p:cNvSpPr>
                <a:spLocks noEditPoints="1"/>
              </p:cNvSpPr>
              <p:nvPr userDrawn="1"/>
            </p:nvSpPr>
            <p:spPr bwMode="auto">
              <a:xfrm>
                <a:off x="5343543" y="3617956"/>
                <a:ext cx="80963" cy="28575"/>
              </a:xfrm>
              <a:custGeom>
                <a:avLst/>
                <a:gdLst>
                  <a:gd name="T0" fmla="*/ 89 w 102"/>
                  <a:gd name="T1" fmla="*/ 36 h 36"/>
                  <a:gd name="T2" fmla="*/ 14 w 102"/>
                  <a:gd name="T3" fmla="*/ 36 h 36"/>
                  <a:gd name="T4" fmla="*/ 14 w 102"/>
                  <a:gd name="T5" fmla="*/ 36 h 36"/>
                  <a:gd name="T6" fmla="*/ 8 w 102"/>
                  <a:gd name="T7" fmla="*/ 35 h 36"/>
                  <a:gd name="T8" fmla="*/ 3 w 102"/>
                  <a:gd name="T9" fmla="*/ 32 h 36"/>
                  <a:gd name="T10" fmla="*/ 1 w 102"/>
                  <a:gd name="T11" fmla="*/ 28 h 36"/>
                  <a:gd name="T12" fmla="*/ 0 w 102"/>
                  <a:gd name="T13" fmla="*/ 22 h 36"/>
                  <a:gd name="T14" fmla="*/ 0 w 102"/>
                  <a:gd name="T15" fmla="*/ 14 h 36"/>
                  <a:gd name="T16" fmla="*/ 0 w 102"/>
                  <a:gd name="T17" fmla="*/ 14 h 36"/>
                  <a:gd name="T18" fmla="*/ 1 w 102"/>
                  <a:gd name="T19" fmla="*/ 8 h 36"/>
                  <a:gd name="T20" fmla="*/ 3 w 102"/>
                  <a:gd name="T21" fmla="*/ 4 h 36"/>
                  <a:gd name="T22" fmla="*/ 8 w 102"/>
                  <a:gd name="T23" fmla="*/ 1 h 36"/>
                  <a:gd name="T24" fmla="*/ 14 w 102"/>
                  <a:gd name="T25" fmla="*/ 0 h 36"/>
                  <a:gd name="T26" fmla="*/ 89 w 102"/>
                  <a:gd name="T27" fmla="*/ 0 h 36"/>
                  <a:gd name="T28" fmla="*/ 89 w 102"/>
                  <a:gd name="T29" fmla="*/ 0 h 36"/>
                  <a:gd name="T30" fmla="*/ 93 w 102"/>
                  <a:gd name="T31" fmla="*/ 1 h 36"/>
                  <a:gd name="T32" fmla="*/ 98 w 102"/>
                  <a:gd name="T33" fmla="*/ 4 h 36"/>
                  <a:gd name="T34" fmla="*/ 101 w 102"/>
                  <a:gd name="T35" fmla="*/ 8 h 36"/>
                  <a:gd name="T36" fmla="*/ 102 w 102"/>
                  <a:gd name="T37" fmla="*/ 14 h 36"/>
                  <a:gd name="T38" fmla="*/ 102 w 102"/>
                  <a:gd name="T39" fmla="*/ 22 h 36"/>
                  <a:gd name="T40" fmla="*/ 102 w 102"/>
                  <a:gd name="T41" fmla="*/ 22 h 36"/>
                  <a:gd name="T42" fmla="*/ 101 w 102"/>
                  <a:gd name="T43" fmla="*/ 28 h 36"/>
                  <a:gd name="T44" fmla="*/ 98 w 102"/>
                  <a:gd name="T45" fmla="*/ 32 h 36"/>
                  <a:gd name="T46" fmla="*/ 93 w 102"/>
                  <a:gd name="T47" fmla="*/ 35 h 36"/>
                  <a:gd name="T48" fmla="*/ 89 w 102"/>
                  <a:gd name="T49" fmla="*/ 36 h 36"/>
                  <a:gd name="T50" fmla="*/ 89 w 102"/>
                  <a:gd name="T51" fmla="*/ 36 h 36"/>
                  <a:gd name="T52" fmla="*/ 14 w 102"/>
                  <a:gd name="T53" fmla="*/ 12 h 36"/>
                  <a:gd name="T54" fmla="*/ 14 w 102"/>
                  <a:gd name="T55" fmla="*/ 12 h 36"/>
                  <a:gd name="T56" fmla="*/ 11 w 102"/>
                  <a:gd name="T57" fmla="*/ 12 h 36"/>
                  <a:gd name="T58" fmla="*/ 11 w 102"/>
                  <a:gd name="T59" fmla="*/ 14 h 36"/>
                  <a:gd name="T60" fmla="*/ 11 w 102"/>
                  <a:gd name="T61" fmla="*/ 22 h 36"/>
                  <a:gd name="T62" fmla="*/ 11 w 102"/>
                  <a:gd name="T63" fmla="*/ 22 h 36"/>
                  <a:gd name="T64" fmla="*/ 11 w 102"/>
                  <a:gd name="T65" fmla="*/ 24 h 36"/>
                  <a:gd name="T66" fmla="*/ 14 w 102"/>
                  <a:gd name="T67" fmla="*/ 24 h 36"/>
                  <a:gd name="T68" fmla="*/ 89 w 102"/>
                  <a:gd name="T69" fmla="*/ 24 h 36"/>
                  <a:gd name="T70" fmla="*/ 89 w 102"/>
                  <a:gd name="T71" fmla="*/ 24 h 36"/>
                  <a:gd name="T72" fmla="*/ 90 w 102"/>
                  <a:gd name="T73" fmla="*/ 24 h 36"/>
                  <a:gd name="T74" fmla="*/ 91 w 102"/>
                  <a:gd name="T75" fmla="*/ 22 h 36"/>
                  <a:gd name="T76" fmla="*/ 91 w 102"/>
                  <a:gd name="T77" fmla="*/ 14 h 36"/>
                  <a:gd name="T78" fmla="*/ 91 w 102"/>
                  <a:gd name="T79" fmla="*/ 14 h 36"/>
                  <a:gd name="T80" fmla="*/ 90 w 102"/>
                  <a:gd name="T81" fmla="*/ 12 h 36"/>
                  <a:gd name="T82" fmla="*/ 89 w 102"/>
                  <a:gd name="T83" fmla="*/ 12 h 36"/>
                  <a:gd name="T84" fmla="*/ 14 w 102"/>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36">
                    <a:moveTo>
                      <a:pt x="89" y="36"/>
                    </a:moveTo>
                    <a:lnTo>
                      <a:pt x="14" y="36"/>
                    </a:lnTo>
                    <a:lnTo>
                      <a:pt x="14" y="36"/>
                    </a:lnTo>
                    <a:lnTo>
                      <a:pt x="8" y="35"/>
                    </a:lnTo>
                    <a:lnTo>
                      <a:pt x="3" y="32"/>
                    </a:lnTo>
                    <a:lnTo>
                      <a:pt x="1" y="28"/>
                    </a:lnTo>
                    <a:lnTo>
                      <a:pt x="0" y="22"/>
                    </a:lnTo>
                    <a:lnTo>
                      <a:pt x="0" y="14"/>
                    </a:lnTo>
                    <a:lnTo>
                      <a:pt x="0" y="14"/>
                    </a:lnTo>
                    <a:lnTo>
                      <a:pt x="1" y="8"/>
                    </a:lnTo>
                    <a:lnTo>
                      <a:pt x="3" y="4"/>
                    </a:lnTo>
                    <a:lnTo>
                      <a:pt x="8" y="1"/>
                    </a:lnTo>
                    <a:lnTo>
                      <a:pt x="14" y="0"/>
                    </a:lnTo>
                    <a:lnTo>
                      <a:pt x="89" y="0"/>
                    </a:lnTo>
                    <a:lnTo>
                      <a:pt x="89" y="0"/>
                    </a:lnTo>
                    <a:lnTo>
                      <a:pt x="93" y="1"/>
                    </a:lnTo>
                    <a:lnTo>
                      <a:pt x="98" y="4"/>
                    </a:lnTo>
                    <a:lnTo>
                      <a:pt x="101" y="8"/>
                    </a:lnTo>
                    <a:lnTo>
                      <a:pt x="102" y="14"/>
                    </a:lnTo>
                    <a:lnTo>
                      <a:pt x="102" y="22"/>
                    </a:lnTo>
                    <a:lnTo>
                      <a:pt x="102" y="22"/>
                    </a:lnTo>
                    <a:lnTo>
                      <a:pt x="101" y="28"/>
                    </a:lnTo>
                    <a:lnTo>
                      <a:pt x="98" y="32"/>
                    </a:lnTo>
                    <a:lnTo>
                      <a:pt x="93" y="35"/>
                    </a:lnTo>
                    <a:lnTo>
                      <a:pt x="89" y="36"/>
                    </a:lnTo>
                    <a:lnTo>
                      <a:pt x="89" y="36"/>
                    </a:lnTo>
                    <a:close/>
                    <a:moveTo>
                      <a:pt x="14" y="12"/>
                    </a:moveTo>
                    <a:lnTo>
                      <a:pt x="14" y="12"/>
                    </a:lnTo>
                    <a:lnTo>
                      <a:pt x="11" y="12"/>
                    </a:lnTo>
                    <a:lnTo>
                      <a:pt x="11" y="14"/>
                    </a:lnTo>
                    <a:lnTo>
                      <a:pt x="11" y="22"/>
                    </a:lnTo>
                    <a:lnTo>
                      <a:pt x="11" y="22"/>
                    </a:lnTo>
                    <a:lnTo>
                      <a:pt x="11" y="24"/>
                    </a:lnTo>
                    <a:lnTo>
                      <a:pt x="14" y="24"/>
                    </a:lnTo>
                    <a:lnTo>
                      <a:pt x="89" y="24"/>
                    </a:lnTo>
                    <a:lnTo>
                      <a:pt x="89" y="24"/>
                    </a:lnTo>
                    <a:lnTo>
                      <a:pt x="90" y="24"/>
                    </a:lnTo>
                    <a:lnTo>
                      <a:pt x="91" y="22"/>
                    </a:lnTo>
                    <a:lnTo>
                      <a:pt x="91" y="14"/>
                    </a:lnTo>
                    <a:lnTo>
                      <a:pt x="91" y="14"/>
                    </a:lnTo>
                    <a:lnTo>
                      <a:pt x="90" y="12"/>
                    </a:lnTo>
                    <a:lnTo>
                      <a:pt x="89"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100" name="Freeform 257"/>
              <p:cNvSpPr/>
              <p:nvPr userDrawn="1"/>
            </p:nvSpPr>
            <p:spPr bwMode="auto">
              <a:xfrm>
                <a:off x="5260993" y="3143288"/>
                <a:ext cx="100013" cy="133352"/>
              </a:xfrm>
              <a:custGeom>
                <a:avLst/>
                <a:gdLst>
                  <a:gd name="T0" fmla="*/ 6 w 126"/>
                  <a:gd name="T1" fmla="*/ 167 h 167"/>
                  <a:gd name="T2" fmla="*/ 6 w 126"/>
                  <a:gd name="T3" fmla="*/ 167 h 167"/>
                  <a:gd name="T4" fmla="*/ 4 w 126"/>
                  <a:gd name="T5" fmla="*/ 166 h 167"/>
                  <a:gd name="T6" fmla="*/ 3 w 126"/>
                  <a:gd name="T7" fmla="*/ 165 h 167"/>
                  <a:gd name="T8" fmla="*/ 1 w 126"/>
                  <a:gd name="T9" fmla="*/ 164 h 167"/>
                  <a:gd name="T10" fmla="*/ 0 w 126"/>
                  <a:gd name="T11" fmla="*/ 161 h 167"/>
                  <a:gd name="T12" fmla="*/ 0 w 126"/>
                  <a:gd name="T13" fmla="*/ 161 h 167"/>
                  <a:gd name="T14" fmla="*/ 1 w 126"/>
                  <a:gd name="T15" fmla="*/ 142 h 167"/>
                  <a:gd name="T16" fmla="*/ 4 w 126"/>
                  <a:gd name="T17" fmla="*/ 125 h 167"/>
                  <a:gd name="T18" fmla="*/ 8 w 126"/>
                  <a:gd name="T19" fmla="*/ 107 h 167"/>
                  <a:gd name="T20" fmla="*/ 14 w 126"/>
                  <a:gd name="T21" fmla="*/ 92 h 167"/>
                  <a:gd name="T22" fmla="*/ 21 w 126"/>
                  <a:gd name="T23" fmla="*/ 77 h 167"/>
                  <a:gd name="T24" fmla="*/ 29 w 126"/>
                  <a:gd name="T25" fmla="*/ 65 h 167"/>
                  <a:gd name="T26" fmla="*/ 38 w 126"/>
                  <a:gd name="T27" fmla="*/ 52 h 167"/>
                  <a:gd name="T28" fmla="*/ 48 w 126"/>
                  <a:gd name="T29" fmla="*/ 42 h 167"/>
                  <a:gd name="T30" fmla="*/ 57 w 126"/>
                  <a:gd name="T31" fmla="*/ 31 h 167"/>
                  <a:gd name="T32" fmla="*/ 67 w 126"/>
                  <a:gd name="T33" fmla="*/ 23 h 167"/>
                  <a:gd name="T34" fmla="*/ 77 w 126"/>
                  <a:gd name="T35" fmla="*/ 16 h 167"/>
                  <a:gd name="T36" fmla="*/ 87 w 126"/>
                  <a:gd name="T37" fmla="*/ 10 h 167"/>
                  <a:gd name="T38" fmla="*/ 97 w 126"/>
                  <a:gd name="T39" fmla="*/ 6 h 167"/>
                  <a:gd name="T40" fmla="*/ 105 w 126"/>
                  <a:gd name="T41" fmla="*/ 2 h 167"/>
                  <a:gd name="T42" fmla="*/ 113 w 126"/>
                  <a:gd name="T43" fmla="*/ 1 h 167"/>
                  <a:gd name="T44" fmla="*/ 121 w 126"/>
                  <a:gd name="T45" fmla="*/ 0 h 167"/>
                  <a:gd name="T46" fmla="*/ 121 w 126"/>
                  <a:gd name="T47" fmla="*/ 0 h 167"/>
                  <a:gd name="T48" fmla="*/ 122 w 126"/>
                  <a:gd name="T49" fmla="*/ 0 h 167"/>
                  <a:gd name="T50" fmla="*/ 125 w 126"/>
                  <a:gd name="T51" fmla="*/ 1 h 167"/>
                  <a:gd name="T52" fmla="*/ 126 w 126"/>
                  <a:gd name="T53" fmla="*/ 4 h 167"/>
                  <a:gd name="T54" fmla="*/ 126 w 126"/>
                  <a:gd name="T55" fmla="*/ 6 h 167"/>
                  <a:gd name="T56" fmla="*/ 126 w 126"/>
                  <a:gd name="T57" fmla="*/ 6 h 167"/>
                  <a:gd name="T58" fmla="*/ 126 w 126"/>
                  <a:gd name="T59" fmla="*/ 8 h 167"/>
                  <a:gd name="T60" fmla="*/ 125 w 126"/>
                  <a:gd name="T61" fmla="*/ 9 h 167"/>
                  <a:gd name="T62" fmla="*/ 122 w 126"/>
                  <a:gd name="T63" fmla="*/ 10 h 167"/>
                  <a:gd name="T64" fmla="*/ 121 w 126"/>
                  <a:gd name="T65" fmla="*/ 12 h 167"/>
                  <a:gd name="T66" fmla="*/ 121 w 126"/>
                  <a:gd name="T67" fmla="*/ 12 h 167"/>
                  <a:gd name="T68" fmla="*/ 114 w 126"/>
                  <a:gd name="T69" fmla="*/ 12 h 167"/>
                  <a:gd name="T70" fmla="*/ 107 w 126"/>
                  <a:gd name="T71" fmla="*/ 14 h 167"/>
                  <a:gd name="T72" fmla="*/ 100 w 126"/>
                  <a:gd name="T73" fmla="*/ 17 h 167"/>
                  <a:gd name="T74" fmla="*/ 92 w 126"/>
                  <a:gd name="T75" fmla="*/ 21 h 167"/>
                  <a:gd name="T76" fmla="*/ 83 w 126"/>
                  <a:gd name="T77" fmla="*/ 27 h 167"/>
                  <a:gd name="T78" fmla="*/ 74 w 126"/>
                  <a:gd name="T79" fmla="*/ 32 h 167"/>
                  <a:gd name="T80" fmla="*/ 65 w 126"/>
                  <a:gd name="T81" fmla="*/ 40 h 167"/>
                  <a:gd name="T82" fmla="*/ 56 w 126"/>
                  <a:gd name="T83" fmla="*/ 50 h 167"/>
                  <a:gd name="T84" fmla="*/ 48 w 126"/>
                  <a:gd name="T85" fmla="*/ 60 h 167"/>
                  <a:gd name="T86" fmla="*/ 39 w 126"/>
                  <a:gd name="T87" fmla="*/ 70 h 167"/>
                  <a:gd name="T88" fmla="*/ 31 w 126"/>
                  <a:gd name="T89" fmla="*/ 83 h 167"/>
                  <a:gd name="T90" fmla="*/ 24 w 126"/>
                  <a:gd name="T91" fmla="*/ 97 h 167"/>
                  <a:gd name="T92" fmla="*/ 20 w 126"/>
                  <a:gd name="T93" fmla="*/ 111 h 167"/>
                  <a:gd name="T94" fmla="*/ 15 w 126"/>
                  <a:gd name="T95" fmla="*/ 127 h 167"/>
                  <a:gd name="T96" fmla="*/ 13 w 126"/>
                  <a:gd name="T97" fmla="*/ 143 h 167"/>
                  <a:gd name="T98" fmla="*/ 12 w 126"/>
                  <a:gd name="T99" fmla="*/ 161 h 167"/>
                  <a:gd name="T100" fmla="*/ 12 w 126"/>
                  <a:gd name="T101" fmla="*/ 161 h 167"/>
                  <a:gd name="T102" fmla="*/ 12 w 126"/>
                  <a:gd name="T103" fmla="*/ 164 h 167"/>
                  <a:gd name="T104" fmla="*/ 11 w 126"/>
                  <a:gd name="T105" fmla="*/ 165 h 167"/>
                  <a:gd name="T106" fmla="*/ 8 w 126"/>
                  <a:gd name="T107" fmla="*/ 166 h 167"/>
                  <a:gd name="T108" fmla="*/ 6 w 126"/>
                  <a:gd name="T109" fmla="*/ 167 h 167"/>
                  <a:gd name="T110" fmla="*/ 6 w 126"/>
                  <a:gd name="T11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67">
                    <a:moveTo>
                      <a:pt x="6" y="167"/>
                    </a:moveTo>
                    <a:lnTo>
                      <a:pt x="6" y="167"/>
                    </a:lnTo>
                    <a:lnTo>
                      <a:pt x="4" y="166"/>
                    </a:lnTo>
                    <a:lnTo>
                      <a:pt x="3" y="165"/>
                    </a:lnTo>
                    <a:lnTo>
                      <a:pt x="1" y="164"/>
                    </a:lnTo>
                    <a:lnTo>
                      <a:pt x="0" y="161"/>
                    </a:lnTo>
                    <a:lnTo>
                      <a:pt x="0" y="161"/>
                    </a:lnTo>
                    <a:lnTo>
                      <a:pt x="1" y="142"/>
                    </a:lnTo>
                    <a:lnTo>
                      <a:pt x="4" y="125"/>
                    </a:lnTo>
                    <a:lnTo>
                      <a:pt x="8" y="107"/>
                    </a:lnTo>
                    <a:lnTo>
                      <a:pt x="14" y="92"/>
                    </a:lnTo>
                    <a:lnTo>
                      <a:pt x="21" y="77"/>
                    </a:lnTo>
                    <a:lnTo>
                      <a:pt x="29" y="65"/>
                    </a:lnTo>
                    <a:lnTo>
                      <a:pt x="38" y="52"/>
                    </a:lnTo>
                    <a:lnTo>
                      <a:pt x="48" y="42"/>
                    </a:lnTo>
                    <a:lnTo>
                      <a:pt x="57" y="31"/>
                    </a:lnTo>
                    <a:lnTo>
                      <a:pt x="67" y="23"/>
                    </a:lnTo>
                    <a:lnTo>
                      <a:pt x="77" y="16"/>
                    </a:lnTo>
                    <a:lnTo>
                      <a:pt x="87" y="10"/>
                    </a:lnTo>
                    <a:lnTo>
                      <a:pt x="97" y="6"/>
                    </a:lnTo>
                    <a:lnTo>
                      <a:pt x="105" y="2"/>
                    </a:lnTo>
                    <a:lnTo>
                      <a:pt x="113" y="1"/>
                    </a:lnTo>
                    <a:lnTo>
                      <a:pt x="121" y="0"/>
                    </a:lnTo>
                    <a:lnTo>
                      <a:pt x="121" y="0"/>
                    </a:lnTo>
                    <a:lnTo>
                      <a:pt x="122" y="0"/>
                    </a:lnTo>
                    <a:lnTo>
                      <a:pt x="125" y="1"/>
                    </a:lnTo>
                    <a:lnTo>
                      <a:pt x="126" y="4"/>
                    </a:lnTo>
                    <a:lnTo>
                      <a:pt x="126" y="6"/>
                    </a:lnTo>
                    <a:lnTo>
                      <a:pt x="126" y="6"/>
                    </a:lnTo>
                    <a:lnTo>
                      <a:pt x="126" y="8"/>
                    </a:lnTo>
                    <a:lnTo>
                      <a:pt x="125" y="9"/>
                    </a:lnTo>
                    <a:lnTo>
                      <a:pt x="122" y="10"/>
                    </a:lnTo>
                    <a:lnTo>
                      <a:pt x="121" y="12"/>
                    </a:lnTo>
                    <a:lnTo>
                      <a:pt x="121" y="12"/>
                    </a:lnTo>
                    <a:lnTo>
                      <a:pt x="114" y="12"/>
                    </a:lnTo>
                    <a:lnTo>
                      <a:pt x="107" y="14"/>
                    </a:lnTo>
                    <a:lnTo>
                      <a:pt x="100" y="17"/>
                    </a:lnTo>
                    <a:lnTo>
                      <a:pt x="92" y="21"/>
                    </a:lnTo>
                    <a:lnTo>
                      <a:pt x="83" y="27"/>
                    </a:lnTo>
                    <a:lnTo>
                      <a:pt x="74" y="32"/>
                    </a:lnTo>
                    <a:lnTo>
                      <a:pt x="65" y="40"/>
                    </a:lnTo>
                    <a:lnTo>
                      <a:pt x="56" y="50"/>
                    </a:lnTo>
                    <a:lnTo>
                      <a:pt x="48" y="60"/>
                    </a:lnTo>
                    <a:lnTo>
                      <a:pt x="39" y="70"/>
                    </a:lnTo>
                    <a:lnTo>
                      <a:pt x="31" y="83"/>
                    </a:lnTo>
                    <a:lnTo>
                      <a:pt x="24" y="97"/>
                    </a:lnTo>
                    <a:lnTo>
                      <a:pt x="20" y="111"/>
                    </a:lnTo>
                    <a:lnTo>
                      <a:pt x="15" y="127"/>
                    </a:lnTo>
                    <a:lnTo>
                      <a:pt x="13" y="143"/>
                    </a:lnTo>
                    <a:lnTo>
                      <a:pt x="12" y="161"/>
                    </a:lnTo>
                    <a:lnTo>
                      <a:pt x="12" y="161"/>
                    </a:lnTo>
                    <a:lnTo>
                      <a:pt x="12" y="164"/>
                    </a:lnTo>
                    <a:lnTo>
                      <a:pt x="11" y="165"/>
                    </a:lnTo>
                    <a:lnTo>
                      <a:pt x="8" y="166"/>
                    </a:lnTo>
                    <a:lnTo>
                      <a:pt x="6" y="167"/>
                    </a:lnTo>
                    <a:lnTo>
                      <a:pt x="6" y="16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sp>
        <p:nvSpPr>
          <p:cNvPr id="27" name="Title 1"/>
          <p:cNvSpPr txBox="1"/>
          <p:nvPr/>
        </p:nvSpPr>
        <p:spPr>
          <a:xfrm>
            <a:off x="4010091" y="1551308"/>
            <a:ext cx="4708764" cy="5844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000" dirty="0">
                <a:solidFill>
                  <a:schemeClr val="bg1"/>
                </a:solidFill>
                <a:latin typeface="宋体" charset="0"/>
                <a:ea typeface="宋体" charset="0"/>
                <a:cs typeface="宋体" charset="0"/>
              </a:rPr>
              <a:t>深度学习之 </a:t>
            </a:r>
            <a:r>
              <a:rPr lang="en-US" altLang="zh-CN" sz="3000" dirty="0">
                <a:solidFill>
                  <a:schemeClr val="bg1"/>
                </a:solidFill>
                <a:latin typeface="宋体" charset="0"/>
                <a:ea typeface="宋体" charset="0"/>
                <a:cs typeface="宋体" charset="0"/>
              </a:rPr>
              <a:t>PyTorch</a:t>
            </a:r>
            <a:r>
              <a:rPr lang="zh-CN" altLang="en-US" sz="3000" dirty="0">
                <a:solidFill>
                  <a:schemeClr val="bg1"/>
                </a:solidFill>
                <a:latin typeface="宋体" charset="0"/>
                <a:ea typeface="宋体" charset="0"/>
                <a:cs typeface="宋体" charset="0"/>
              </a:rPr>
              <a:t> 实战</a:t>
            </a:r>
            <a:endParaRPr lang="en-US" sz="3000" dirty="0">
              <a:solidFill>
                <a:schemeClr val="bg1"/>
              </a:solidFill>
              <a:latin typeface="宋体" charset="0"/>
              <a:ea typeface="宋体" charset="0"/>
              <a:cs typeface="宋体" charset="0"/>
            </a:endParaRPr>
          </a:p>
        </p:txBody>
      </p:sp>
      <p:sp>
        <p:nvSpPr>
          <p:cNvPr id="28" name="Text Placeholder 2"/>
          <p:cNvSpPr txBox="1"/>
          <p:nvPr/>
        </p:nvSpPr>
        <p:spPr>
          <a:xfrm>
            <a:off x="4422142" y="2278091"/>
            <a:ext cx="3265909" cy="30848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200" dirty="0">
                <a:solidFill>
                  <a:schemeClr val="bg1"/>
                </a:solidFill>
                <a:latin typeface="宋体" charset="0"/>
                <a:ea typeface="宋体" charset="0"/>
                <a:cs typeface="宋体" charset="0"/>
              </a:rPr>
              <a:t>卷积神经网络 </a:t>
            </a:r>
            <a:r>
              <a:rPr lang="en-US" altLang="zh-CN" sz="2200" dirty="0">
                <a:solidFill>
                  <a:schemeClr val="bg1"/>
                </a:solidFill>
                <a:latin typeface="宋体" charset="0"/>
                <a:ea typeface="宋体" charset="0"/>
                <a:cs typeface="宋体" charset="0"/>
              </a:rPr>
              <a:t>Part1</a:t>
            </a:r>
            <a:endParaRPr lang="en-US" sz="2200" dirty="0">
              <a:solidFill>
                <a:schemeClr val="bg1"/>
              </a:solidFill>
              <a:latin typeface="宋体" charset="0"/>
              <a:ea typeface="宋体" charset="0"/>
              <a:cs typeface="宋体" charset="0"/>
            </a:endParaRPr>
          </a:p>
        </p:txBody>
      </p:sp>
      <p:sp>
        <p:nvSpPr>
          <p:cNvPr id="26" name="文本框 25"/>
          <p:cNvSpPr txBox="1"/>
          <p:nvPr/>
        </p:nvSpPr>
        <p:spPr>
          <a:xfrm>
            <a:off x="2729833" y="3912345"/>
            <a:ext cx="2031325" cy="338554"/>
          </a:xfrm>
          <a:prstGeom prst="rect">
            <a:avLst/>
          </a:prstGeom>
          <a:noFill/>
        </p:spPr>
        <p:txBody>
          <a:bodyPr wrap="none" rtlCol="0">
            <a:spAutoFit/>
          </a:bodyPr>
          <a:lstStyle/>
          <a:p>
            <a:r>
              <a:rPr kumimoji="1" lang="zh-CN" altLang="en-US" sz="1600" dirty="0">
                <a:solidFill>
                  <a:srgbClr val="494C4F"/>
                </a:solidFill>
                <a:latin typeface="宋体" charset="0"/>
                <a:ea typeface="宋体" charset="0"/>
                <a:cs typeface="宋体" charset="0"/>
              </a:rPr>
              <a:t>主讲老师</a:t>
            </a:r>
            <a:r>
              <a:rPr kumimoji="1" lang="en-US" altLang="zh-CN" sz="1600" dirty="0">
                <a:solidFill>
                  <a:srgbClr val="494C4F"/>
                </a:solidFill>
                <a:latin typeface="宋体" charset="0"/>
                <a:ea typeface="宋体" charset="0"/>
                <a:cs typeface="宋体" charset="0"/>
              </a:rPr>
              <a:t>:</a:t>
            </a:r>
            <a:r>
              <a:rPr kumimoji="1" lang="zh-CN" altLang="en-US" sz="1600" dirty="0">
                <a:solidFill>
                  <a:srgbClr val="494C4F"/>
                </a:solidFill>
                <a:latin typeface="宋体" charset="0"/>
                <a:ea typeface="宋体" charset="0"/>
                <a:cs typeface="宋体" charset="0"/>
              </a:rPr>
              <a:t> 土豆老师</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EB1C5EA8-1410-D94A-B141-F66E8181B6BA}"/>
              </a:ext>
            </a:extLst>
          </p:cNvPr>
          <p:cNvGrpSpPr/>
          <p:nvPr/>
        </p:nvGrpSpPr>
        <p:grpSpPr>
          <a:xfrm>
            <a:off x="2183567" y="3285970"/>
            <a:ext cx="6154098" cy="973262"/>
            <a:chOff x="2340399" y="4054762"/>
            <a:chExt cx="6154098" cy="973262"/>
          </a:xfrm>
        </p:grpSpPr>
        <p:pic>
          <p:nvPicPr>
            <p:cNvPr id="8" name="图片 7">
              <a:extLst>
                <a:ext uri="{FF2B5EF4-FFF2-40B4-BE49-F238E27FC236}">
                  <a16:creationId xmlns:a16="http://schemas.microsoft.com/office/drawing/2014/main" id="{EB70333B-A848-B24B-A1D8-0B28436A1F8E}"/>
                </a:ext>
              </a:extLst>
            </p:cNvPr>
            <p:cNvPicPr>
              <a:picLocks noChangeAspect="1"/>
            </p:cNvPicPr>
            <p:nvPr/>
          </p:nvPicPr>
          <p:blipFill>
            <a:blip r:embed="rId2"/>
            <a:stretch>
              <a:fillRect/>
            </a:stretch>
          </p:blipFill>
          <p:spPr>
            <a:xfrm>
              <a:off x="2340399" y="4054762"/>
              <a:ext cx="6154098" cy="973262"/>
            </a:xfrm>
            <a:prstGeom prst="rect">
              <a:avLst/>
            </a:prstGeom>
          </p:spPr>
        </p:pic>
        <p:sp>
          <p:nvSpPr>
            <p:cNvPr id="9" name="矩形 8">
              <a:extLst>
                <a:ext uri="{FF2B5EF4-FFF2-40B4-BE49-F238E27FC236}">
                  <a16:creationId xmlns:a16="http://schemas.microsoft.com/office/drawing/2014/main" id="{836196FD-1986-7B43-ABFB-885716D178D9}"/>
                </a:ext>
              </a:extLst>
            </p:cNvPr>
            <p:cNvSpPr/>
            <p:nvPr/>
          </p:nvSpPr>
          <p:spPr>
            <a:xfrm>
              <a:off x="4097732" y="4258964"/>
              <a:ext cx="2176067" cy="615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a:extLst>
                <a:ext uri="{FF2B5EF4-FFF2-40B4-BE49-F238E27FC236}">
                  <a16:creationId xmlns:a16="http://schemas.microsoft.com/office/drawing/2014/main" id="{7CDCD342-C639-164F-AE22-89FDABFA8D19}"/>
                </a:ext>
              </a:extLst>
            </p:cNvPr>
            <p:cNvSpPr/>
            <p:nvPr/>
          </p:nvSpPr>
          <p:spPr>
            <a:xfrm>
              <a:off x="3098929" y="4199466"/>
              <a:ext cx="516201" cy="185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矩形 81">
              <a:extLst>
                <a:ext uri="{FF2B5EF4-FFF2-40B4-BE49-F238E27FC236}">
                  <a16:creationId xmlns:a16="http://schemas.microsoft.com/office/drawing/2014/main" id="{5B13A23E-3B58-8340-B580-6315521BA8BC}"/>
                </a:ext>
              </a:extLst>
            </p:cNvPr>
            <p:cNvSpPr/>
            <p:nvPr/>
          </p:nvSpPr>
          <p:spPr>
            <a:xfrm>
              <a:off x="7592884" y="4199466"/>
              <a:ext cx="518183" cy="202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矩形 82">
              <a:extLst>
                <a:ext uri="{FF2B5EF4-FFF2-40B4-BE49-F238E27FC236}">
                  <a16:creationId xmlns:a16="http://schemas.microsoft.com/office/drawing/2014/main" id="{EECA06BB-4D3F-B249-8AF2-F47AA87A1E93}"/>
                </a:ext>
              </a:extLst>
            </p:cNvPr>
            <p:cNvSpPr/>
            <p:nvPr/>
          </p:nvSpPr>
          <p:spPr>
            <a:xfrm>
              <a:off x="3765060" y="4566681"/>
              <a:ext cx="516201" cy="185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矩形 83">
              <a:extLst>
                <a:ext uri="{FF2B5EF4-FFF2-40B4-BE49-F238E27FC236}">
                  <a16:creationId xmlns:a16="http://schemas.microsoft.com/office/drawing/2014/main" id="{8EF96D00-723D-864F-AC59-489F72D9E64C}"/>
                </a:ext>
              </a:extLst>
            </p:cNvPr>
            <p:cNvSpPr/>
            <p:nvPr/>
          </p:nvSpPr>
          <p:spPr>
            <a:xfrm>
              <a:off x="6956994" y="4689216"/>
              <a:ext cx="516201" cy="185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84">
              <a:extLst>
                <a:ext uri="{FF2B5EF4-FFF2-40B4-BE49-F238E27FC236}">
                  <a16:creationId xmlns:a16="http://schemas.microsoft.com/office/drawing/2014/main" id="{7BCA6E99-3F8F-3942-AD1D-41F0468B46EC}"/>
                </a:ext>
              </a:extLst>
            </p:cNvPr>
            <p:cNvSpPr/>
            <p:nvPr/>
          </p:nvSpPr>
          <p:spPr>
            <a:xfrm>
              <a:off x="8199440" y="4517705"/>
              <a:ext cx="144687" cy="283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a:extLst>
                <a:ext uri="{FF2B5EF4-FFF2-40B4-BE49-F238E27FC236}">
                  <a16:creationId xmlns:a16="http://schemas.microsoft.com/office/drawing/2014/main" id="{D8331071-D8AC-6148-923D-CAA139075017}"/>
                </a:ext>
              </a:extLst>
            </p:cNvPr>
            <p:cNvSpPr/>
            <p:nvPr/>
          </p:nvSpPr>
          <p:spPr>
            <a:xfrm>
              <a:off x="6832600" y="4199466"/>
              <a:ext cx="132861" cy="185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卷积</a:t>
            </a:r>
          </a:p>
        </p:txBody>
      </p:sp>
      <p:sp>
        <p:nvSpPr>
          <p:cNvPr id="37" name="Text Placeholder 2"/>
          <p:cNvSpPr txBox="1"/>
          <p:nvPr/>
        </p:nvSpPr>
        <p:spPr>
          <a:xfrm>
            <a:off x="1595312" y="884378"/>
            <a:ext cx="6742353" cy="2490589"/>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从信号处理的角度给出卷积的定义和描述，将会更有助于我们理解卷积神经网络。</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在数字信号处理中，时域卷积运算对应的是一种有限长单位冲激响应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Finite Impulse Response, FIR)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滤波器，这是一种基于</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线性性</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linearity)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时间平移不变性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time invariance)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的滤波系统。</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其中                都是常实数。上两式分别对应的是</a:t>
            </a:r>
            <a:r>
              <a:rPr lang="zh-CN" altLang="en-US" sz="1400" b="1" dirty="0">
                <a:solidFill>
                  <a:srgbClr val="636D78"/>
                </a:solidFill>
                <a:latin typeface="Times New Roman" panose="02020603050405020304" pitchFamily="18" charset="0"/>
                <a:ea typeface="宋体" charset="0"/>
                <a:cs typeface="Times New Roman" panose="02020603050405020304" pitchFamily="18" charset="0"/>
              </a:rPr>
              <a:t>线性性</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a:t>
            </a:r>
            <a:r>
              <a:rPr lang="zh-CN" altLang="en-US" sz="1400" b="1" dirty="0">
                <a:solidFill>
                  <a:srgbClr val="636D78"/>
                </a:solidFill>
                <a:latin typeface="Times New Roman" panose="02020603050405020304" pitchFamily="18" charset="0"/>
                <a:ea typeface="宋体" charset="0"/>
                <a:cs typeface="Times New Roman" panose="02020603050405020304" pitchFamily="18" charset="0"/>
              </a:rPr>
              <a:t>时间平移不变性</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zh-CN" altLang="en-US"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A30BB962-F092-6F45-BB4C-5B689D62F95D}"/>
              </a:ext>
            </a:extLst>
          </p:cNvPr>
          <p:cNvPicPr>
            <a:picLocks noChangeAspect="1"/>
          </p:cNvPicPr>
          <p:nvPr/>
        </p:nvPicPr>
        <p:blipFill>
          <a:blip r:embed="rId3"/>
          <a:stretch>
            <a:fillRect/>
          </a:stretch>
        </p:blipFill>
        <p:spPr>
          <a:xfrm>
            <a:off x="3425597" y="2249582"/>
            <a:ext cx="3261592" cy="391391"/>
          </a:xfrm>
          <a:prstGeom prst="rect">
            <a:avLst/>
          </a:prstGeom>
        </p:spPr>
      </p:pic>
      <p:pic>
        <p:nvPicPr>
          <p:cNvPr id="6" name="图片 5">
            <a:extLst>
              <a:ext uri="{FF2B5EF4-FFF2-40B4-BE49-F238E27FC236}">
                <a16:creationId xmlns:a16="http://schemas.microsoft.com/office/drawing/2014/main" id="{EE000E64-04BE-9D4A-B973-4A0AC6FDE081}"/>
              </a:ext>
            </a:extLst>
          </p:cNvPr>
          <p:cNvPicPr>
            <a:picLocks noChangeAspect="1"/>
          </p:cNvPicPr>
          <p:nvPr/>
        </p:nvPicPr>
        <p:blipFill>
          <a:blip r:embed="rId4"/>
          <a:stretch>
            <a:fillRect/>
          </a:stretch>
        </p:blipFill>
        <p:spPr>
          <a:xfrm>
            <a:off x="2340399" y="2828983"/>
            <a:ext cx="572155" cy="174134"/>
          </a:xfrm>
          <a:prstGeom prst="rect">
            <a:avLst/>
          </a:prstGeom>
        </p:spPr>
      </p:pic>
      <p:cxnSp>
        <p:nvCxnSpPr>
          <p:cNvPr id="51" name="直线箭头连接符 50">
            <a:extLst>
              <a:ext uri="{FF2B5EF4-FFF2-40B4-BE49-F238E27FC236}">
                <a16:creationId xmlns:a16="http://schemas.microsoft.com/office/drawing/2014/main" id="{9B735F9F-A480-3946-9022-5783FEFE22C3}"/>
              </a:ext>
            </a:extLst>
          </p:cNvPr>
          <p:cNvCxnSpPr>
            <a:cxnSpLocks/>
          </p:cNvCxnSpPr>
          <p:nvPr/>
        </p:nvCxnSpPr>
        <p:spPr>
          <a:xfrm>
            <a:off x="5035001" y="3781110"/>
            <a:ext cx="4512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5" name="图片 54">
            <a:extLst>
              <a:ext uri="{FF2B5EF4-FFF2-40B4-BE49-F238E27FC236}">
                <a16:creationId xmlns:a16="http://schemas.microsoft.com/office/drawing/2014/main" id="{4A7702DA-4C25-7F4E-8AB7-D9068A8BC9A8}"/>
              </a:ext>
            </a:extLst>
          </p:cNvPr>
          <p:cNvPicPr>
            <a:picLocks noChangeAspect="1"/>
          </p:cNvPicPr>
          <p:nvPr/>
        </p:nvPicPr>
        <p:blipFill>
          <a:blip r:embed="rId5"/>
          <a:stretch>
            <a:fillRect/>
          </a:stretch>
        </p:blipFill>
        <p:spPr>
          <a:xfrm>
            <a:off x="3888652" y="3686877"/>
            <a:ext cx="269421" cy="171450"/>
          </a:xfrm>
          <a:prstGeom prst="rect">
            <a:avLst/>
          </a:prstGeom>
        </p:spPr>
      </p:pic>
      <p:cxnSp>
        <p:nvCxnSpPr>
          <p:cNvPr id="66" name="直线箭头连接符 65">
            <a:extLst>
              <a:ext uri="{FF2B5EF4-FFF2-40B4-BE49-F238E27FC236}">
                <a16:creationId xmlns:a16="http://schemas.microsoft.com/office/drawing/2014/main" id="{505D8094-CD46-9944-B547-8CCA23906E16}"/>
              </a:ext>
            </a:extLst>
          </p:cNvPr>
          <p:cNvCxnSpPr>
            <a:cxnSpLocks/>
          </p:cNvCxnSpPr>
          <p:nvPr/>
        </p:nvCxnSpPr>
        <p:spPr>
          <a:xfrm>
            <a:off x="4212501" y="3772602"/>
            <a:ext cx="438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平行四边形 3">
            <a:extLst>
              <a:ext uri="{FF2B5EF4-FFF2-40B4-BE49-F238E27FC236}">
                <a16:creationId xmlns:a16="http://schemas.microsoft.com/office/drawing/2014/main" id="{4E7504F1-41F5-B24E-9523-C245EDD8FAEA}"/>
              </a:ext>
            </a:extLst>
          </p:cNvPr>
          <p:cNvSpPr/>
          <p:nvPr/>
        </p:nvSpPr>
        <p:spPr>
          <a:xfrm>
            <a:off x="4597436" y="3590568"/>
            <a:ext cx="484791" cy="364067"/>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189BABD3-CB8E-DC44-AF1B-A1B2633901C3}"/>
              </a:ext>
            </a:extLst>
          </p:cNvPr>
          <p:cNvPicPr>
            <a:picLocks noChangeAspect="1"/>
          </p:cNvPicPr>
          <p:nvPr/>
        </p:nvPicPr>
        <p:blipFill>
          <a:blip r:embed="rId6"/>
          <a:stretch>
            <a:fillRect/>
          </a:stretch>
        </p:blipFill>
        <p:spPr>
          <a:xfrm>
            <a:off x="5550454" y="3686877"/>
            <a:ext cx="605157" cy="176504"/>
          </a:xfrm>
          <a:prstGeom prst="rect">
            <a:avLst/>
          </a:prstGeom>
        </p:spPr>
      </p:pic>
      <p:pic>
        <p:nvPicPr>
          <p:cNvPr id="11" name="图片 10">
            <a:extLst>
              <a:ext uri="{FF2B5EF4-FFF2-40B4-BE49-F238E27FC236}">
                <a16:creationId xmlns:a16="http://schemas.microsoft.com/office/drawing/2014/main" id="{18FE7719-EBC2-4249-AF2A-82381F004AF6}"/>
              </a:ext>
            </a:extLst>
          </p:cNvPr>
          <p:cNvPicPr>
            <a:picLocks noChangeAspect="1"/>
          </p:cNvPicPr>
          <p:nvPr/>
        </p:nvPicPr>
        <p:blipFill>
          <a:blip r:embed="rId7"/>
          <a:stretch>
            <a:fillRect/>
          </a:stretch>
        </p:blipFill>
        <p:spPr>
          <a:xfrm>
            <a:off x="3570566" y="3914369"/>
            <a:ext cx="56369" cy="197292"/>
          </a:xfrm>
          <a:prstGeom prst="rect">
            <a:avLst/>
          </a:prstGeom>
        </p:spPr>
      </p:pic>
      <p:pic>
        <p:nvPicPr>
          <p:cNvPr id="87" name="图片 86">
            <a:extLst>
              <a:ext uri="{FF2B5EF4-FFF2-40B4-BE49-F238E27FC236}">
                <a16:creationId xmlns:a16="http://schemas.microsoft.com/office/drawing/2014/main" id="{303B9678-1FCA-1A4F-9C4E-478E6EFD6254}"/>
              </a:ext>
            </a:extLst>
          </p:cNvPr>
          <p:cNvPicPr>
            <a:picLocks noChangeAspect="1"/>
          </p:cNvPicPr>
          <p:nvPr/>
        </p:nvPicPr>
        <p:blipFill>
          <a:blip r:embed="rId7"/>
          <a:stretch>
            <a:fillRect/>
          </a:stretch>
        </p:blipFill>
        <p:spPr>
          <a:xfrm>
            <a:off x="8058582" y="3908314"/>
            <a:ext cx="56369" cy="197292"/>
          </a:xfrm>
          <a:prstGeom prst="rect">
            <a:avLst/>
          </a:prstGeom>
        </p:spPr>
      </p:pic>
      <p:pic>
        <p:nvPicPr>
          <p:cNvPr id="12" name="图片 11">
            <a:extLst>
              <a:ext uri="{FF2B5EF4-FFF2-40B4-BE49-F238E27FC236}">
                <a16:creationId xmlns:a16="http://schemas.microsoft.com/office/drawing/2014/main" id="{716B3088-1E25-D04C-BCE5-153E9C92FB5F}"/>
              </a:ext>
            </a:extLst>
          </p:cNvPr>
          <p:cNvPicPr>
            <a:picLocks noChangeAspect="1"/>
          </p:cNvPicPr>
          <p:nvPr/>
        </p:nvPicPr>
        <p:blipFill>
          <a:blip r:embed="rId8"/>
          <a:stretch>
            <a:fillRect/>
          </a:stretch>
        </p:blipFill>
        <p:spPr>
          <a:xfrm>
            <a:off x="6720455" y="3429072"/>
            <a:ext cx="116899" cy="204573"/>
          </a:xfrm>
          <a:prstGeom prst="rect">
            <a:avLst/>
          </a:prstGeom>
        </p:spPr>
      </p:pic>
      <p:pic>
        <p:nvPicPr>
          <p:cNvPr id="88" name="图片 87">
            <a:extLst>
              <a:ext uri="{FF2B5EF4-FFF2-40B4-BE49-F238E27FC236}">
                <a16:creationId xmlns:a16="http://schemas.microsoft.com/office/drawing/2014/main" id="{3C024630-0951-D84B-AB2E-B570DB222316}"/>
              </a:ext>
            </a:extLst>
          </p:cNvPr>
          <p:cNvPicPr>
            <a:picLocks noChangeAspect="1"/>
          </p:cNvPicPr>
          <p:nvPr/>
        </p:nvPicPr>
        <p:blipFill>
          <a:blip r:embed="rId8"/>
          <a:stretch>
            <a:fillRect/>
          </a:stretch>
        </p:blipFill>
        <p:spPr>
          <a:xfrm>
            <a:off x="6982210" y="3920424"/>
            <a:ext cx="116899" cy="204573"/>
          </a:xfrm>
          <a:prstGeom prst="rect">
            <a:avLst/>
          </a:prstGeom>
        </p:spPr>
      </p:pic>
    </p:spTree>
    <p:extLst>
      <p:ext uri="{BB962C8B-B14F-4D97-AF65-F5344CB8AC3E}">
        <p14:creationId xmlns:p14="http://schemas.microsoft.com/office/powerpoint/2010/main" val="229671484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卷积</a:t>
            </a:r>
          </a:p>
        </p:txBody>
      </p:sp>
      <p:sp>
        <p:nvSpPr>
          <p:cNvPr id="37" name="Text Placeholder 2"/>
          <p:cNvSpPr txBox="1"/>
          <p:nvPr/>
        </p:nvSpPr>
        <p:spPr>
          <a:xfrm>
            <a:off x="1595312" y="884378"/>
            <a:ext cx="6742353" cy="2490589"/>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一维卷积运算的严格表达：</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考虑一段有限的时序信号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可视作</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一维图像</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，卷积核函数                                              ，则可以定义完整的离散形式的卷积运算：</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卷积运算过程的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Flip-and-slide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形式：</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其中，                             并且简写了                    。</a:t>
            </a:r>
          </a:p>
        </p:txBody>
      </p:sp>
      <p:pic>
        <p:nvPicPr>
          <p:cNvPr id="3" name="图片 2">
            <a:extLst>
              <a:ext uri="{FF2B5EF4-FFF2-40B4-BE49-F238E27FC236}">
                <a16:creationId xmlns:a16="http://schemas.microsoft.com/office/drawing/2014/main" id="{80B33F37-BFFA-3748-B869-9F8111AE61B0}"/>
              </a:ext>
            </a:extLst>
          </p:cNvPr>
          <p:cNvPicPr>
            <a:picLocks noChangeAspect="1"/>
          </p:cNvPicPr>
          <p:nvPr/>
        </p:nvPicPr>
        <p:blipFill>
          <a:blip r:embed="rId2"/>
          <a:stretch>
            <a:fillRect/>
          </a:stretch>
        </p:blipFill>
        <p:spPr>
          <a:xfrm>
            <a:off x="2005323" y="3064129"/>
            <a:ext cx="5978611" cy="1303512"/>
          </a:xfrm>
          <a:prstGeom prst="rect">
            <a:avLst/>
          </a:prstGeom>
        </p:spPr>
      </p:pic>
      <p:pic>
        <p:nvPicPr>
          <p:cNvPr id="13" name="图片 12">
            <a:extLst>
              <a:ext uri="{FF2B5EF4-FFF2-40B4-BE49-F238E27FC236}">
                <a16:creationId xmlns:a16="http://schemas.microsoft.com/office/drawing/2014/main" id="{98B42630-F2FF-AD4D-8C0D-50A801095393}"/>
              </a:ext>
            </a:extLst>
          </p:cNvPr>
          <p:cNvPicPr>
            <a:picLocks noChangeAspect="1"/>
          </p:cNvPicPr>
          <p:nvPr/>
        </p:nvPicPr>
        <p:blipFill>
          <a:blip r:embed="rId3"/>
          <a:stretch>
            <a:fillRect/>
          </a:stretch>
        </p:blipFill>
        <p:spPr>
          <a:xfrm>
            <a:off x="3932682" y="1225296"/>
            <a:ext cx="1902822" cy="193040"/>
          </a:xfrm>
          <a:prstGeom prst="rect">
            <a:avLst/>
          </a:prstGeom>
        </p:spPr>
      </p:pic>
      <p:pic>
        <p:nvPicPr>
          <p:cNvPr id="15" name="图片 14">
            <a:extLst>
              <a:ext uri="{FF2B5EF4-FFF2-40B4-BE49-F238E27FC236}">
                <a16:creationId xmlns:a16="http://schemas.microsoft.com/office/drawing/2014/main" id="{D444C01A-2CE9-2F42-8297-3A04BFDC386B}"/>
              </a:ext>
            </a:extLst>
          </p:cNvPr>
          <p:cNvPicPr>
            <a:picLocks noChangeAspect="1"/>
          </p:cNvPicPr>
          <p:nvPr/>
        </p:nvPicPr>
        <p:blipFill>
          <a:blip r:embed="rId4"/>
          <a:stretch>
            <a:fillRect/>
          </a:stretch>
        </p:blipFill>
        <p:spPr>
          <a:xfrm>
            <a:off x="2307094" y="1513149"/>
            <a:ext cx="1965321" cy="193764"/>
          </a:xfrm>
          <a:prstGeom prst="rect">
            <a:avLst/>
          </a:prstGeom>
        </p:spPr>
      </p:pic>
      <p:pic>
        <p:nvPicPr>
          <p:cNvPr id="17" name="图片 16">
            <a:extLst>
              <a:ext uri="{FF2B5EF4-FFF2-40B4-BE49-F238E27FC236}">
                <a16:creationId xmlns:a16="http://schemas.microsoft.com/office/drawing/2014/main" id="{896D1DFF-7BA1-1345-A802-012692DE6D25}"/>
              </a:ext>
            </a:extLst>
          </p:cNvPr>
          <p:cNvPicPr>
            <a:picLocks noChangeAspect="1"/>
          </p:cNvPicPr>
          <p:nvPr/>
        </p:nvPicPr>
        <p:blipFill>
          <a:blip r:embed="rId5"/>
          <a:stretch>
            <a:fillRect/>
          </a:stretch>
        </p:blipFill>
        <p:spPr>
          <a:xfrm>
            <a:off x="3167862" y="1894447"/>
            <a:ext cx="3859738" cy="544322"/>
          </a:xfrm>
          <a:prstGeom prst="rect">
            <a:avLst/>
          </a:prstGeom>
        </p:spPr>
      </p:pic>
      <p:pic>
        <p:nvPicPr>
          <p:cNvPr id="18" name="图片 17">
            <a:extLst>
              <a:ext uri="{FF2B5EF4-FFF2-40B4-BE49-F238E27FC236}">
                <a16:creationId xmlns:a16="http://schemas.microsoft.com/office/drawing/2014/main" id="{6B870859-D898-2143-B889-0DD4CBEADB62}"/>
              </a:ext>
            </a:extLst>
          </p:cNvPr>
          <p:cNvPicPr>
            <a:picLocks noChangeAspect="1"/>
          </p:cNvPicPr>
          <p:nvPr/>
        </p:nvPicPr>
        <p:blipFill>
          <a:blip r:embed="rId6"/>
          <a:stretch>
            <a:fillRect/>
          </a:stretch>
        </p:blipFill>
        <p:spPr>
          <a:xfrm>
            <a:off x="4837885" y="2674508"/>
            <a:ext cx="3117908" cy="202087"/>
          </a:xfrm>
          <a:prstGeom prst="rect">
            <a:avLst/>
          </a:prstGeom>
        </p:spPr>
      </p:pic>
      <p:pic>
        <p:nvPicPr>
          <p:cNvPr id="19" name="图片 18">
            <a:extLst>
              <a:ext uri="{FF2B5EF4-FFF2-40B4-BE49-F238E27FC236}">
                <a16:creationId xmlns:a16="http://schemas.microsoft.com/office/drawing/2014/main" id="{D06A5CDA-D474-3747-8B92-F0F300F4EDBB}"/>
              </a:ext>
            </a:extLst>
          </p:cNvPr>
          <p:cNvPicPr>
            <a:picLocks noChangeAspect="1"/>
          </p:cNvPicPr>
          <p:nvPr/>
        </p:nvPicPr>
        <p:blipFill>
          <a:blip r:embed="rId7"/>
          <a:stretch>
            <a:fillRect/>
          </a:stretch>
        </p:blipFill>
        <p:spPr>
          <a:xfrm>
            <a:off x="2405379" y="4559609"/>
            <a:ext cx="1252127" cy="190541"/>
          </a:xfrm>
          <a:prstGeom prst="rect">
            <a:avLst/>
          </a:prstGeom>
        </p:spPr>
      </p:pic>
      <p:pic>
        <p:nvPicPr>
          <p:cNvPr id="20" name="图片 19">
            <a:extLst>
              <a:ext uri="{FF2B5EF4-FFF2-40B4-BE49-F238E27FC236}">
                <a16:creationId xmlns:a16="http://schemas.microsoft.com/office/drawing/2014/main" id="{558D89FD-2667-0D4B-9DFF-5E24F3FFF0CF}"/>
              </a:ext>
            </a:extLst>
          </p:cNvPr>
          <p:cNvPicPr>
            <a:picLocks noChangeAspect="1"/>
          </p:cNvPicPr>
          <p:nvPr/>
        </p:nvPicPr>
        <p:blipFill>
          <a:blip r:embed="rId8"/>
          <a:stretch>
            <a:fillRect/>
          </a:stretch>
        </p:blipFill>
        <p:spPr>
          <a:xfrm>
            <a:off x="4664808" y="4555175"/>
            <a:ext cx="807755" cy="194975"/>
          </a:xfrm>
          <a:prstGeom prst="rect">
            <a:avLst/>
          </a:prstGeom>
        </p:spPr>
      </p:pic>
    </p:spTree>
    <p:extLst>
      <p:ext uri="{BB962C8B-B14F-4D97-AF65-F5344CB8AC3E}">
        <p14:creationId xmlns:p14="http://schemas.microsoft.com/office/powerpoint/2010/main" val="192438198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卷积与互相关运算</a:t>
            </a:r>
          </a:p>
        </p:txBody>
      </p:sp>
      <p:sp>
        <p:nvSpPr>
          <p:cNvPr id="37" name="Text Placeholder 2"/>
          <p:cNvSpPr txBox="1"/>
          <p:nvPr/>
        </p:nvSpPr>
        <p:spPr>
          <a:xfrm>
            <a:off x="1595312" y="884378"/>
            <a:ext cx="6742353" cy="2490589"/>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卷积运算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与互相关运算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非常类似：</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如果它们使用相同的核数组，对于同一个输入，只需将核数组左右</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翻转</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二维卷积：同时上下翻转</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就可以得到互相关运算的输出。</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在深度学习中卷积核数组都是学出来的</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。因此如无特别说明，本课程中提到的卷积层运算均指互相关运算。</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卷积运算过程的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Flip-and-slide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形式：</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其中，                             并且简写了                    。</a:t>
            </a:r>
          </a:p>
        </p:txBody>
      </p:sp>
      <p:pic>
        <p:nvPicPr>
          <p:cNvPr id="2" name="图片 1">
            <a:extLst>
              <a:ext uri="{FF2B5EF4-FFF2-40B4-BE49-F238E27FC236}">
                <a16:creationId xmlns:a16="http://schemas.microsoft.com/office/drawing/2014/main" id="{921D21B2-AA2A-D94F-B773-E8956C7FB9A5}"/>
              </a:ext>
            </a:extLst>
          </p:cNvPr>
          <p:cNvPicPr>
            <a:picLocks noChangeAspect="1"/>
          </p:cNvPicPr>
          <p:nvPr/>
        </p:nvPicPr>
        <p:blipFill>
          <a:blip r:embed="rId3"/>
          <a:stretch>
            <a:fillRect/>
          </a:stretch>
        </p:blipFill>
        <p:spPr>
          <a:xfrm>
            <a:off x="4084552" y="913384"/>
            <a:ext cx="93042" cy="217099"/>
          </a:xfrm>
          <a:prstGeom prst="rect">
            <a:avLst/>
          </a:prstGeom>
        </p:spPr>
      </p:pic>
      <p:pic>
        <p:nvPicPr>
          <p:cNvPr id="4" name="图片 3">
            <a:extLst>
              <a:ext uri="{FF2B5EF4-FFF2-40B4-BE49-F238E27FC236}">
                <a16:creationId xmlns:a16="http://schemas.microsoft.com/office/drawing/2014/main" id="{492F4D43-0C7B-9C4E-871E-C26C88D0C8B5}"/>
              </a:ext>
            </a:extLst>
          </p:cNvPr>
          <p:cNvPicPr>
            <a:picLocks noChangeAspect="1"/>
          </p:cNvPicPr>
          <p:nvPr/>
        </p:nvPicPr>
        <p:blipFill>
          <a:blip r:embed="rId4"/>
          <a:stretch>
            <a:fillRect/>
          </a:stretch>
        </p:blipFill>
        <p:spPr>
          <a:xfrm>
            <a:off x="3827732" y="2129672"/>
            <a:ext cx="2333791" cy="220764"/>
          </a:xfrm>
          <a:prstGeom prst="rect">
            <a:avLst/>
          </a:prstGeom>
        </p:spPr>
      </p:pic>
      <p:pic>
        <p:nvPicPr>
          <p:cNvPr id="14" name="图片 13">
            <a:extLst>
              <a:ext uri="{FF2B5EF4-FFF2-40B4-BE49-F238E27FC236}">
                <a16:creationId xmlns:a16="http://schemas.microsoft.com/office/drawing/2014/main" id="{7A10886C-B4EC-CA43-9C1F-B4B80EE96492}"/>
              </a:ext>
            </a:extLst>
          </p:cNvPr>
          <p:cNvPicPr>
            <a:picLocks noChangeAspect="1"/>
          </p:cNvPicPr>
          <p:nvPr/>
        </p:nvPicPr>
        <p:blipFill>
          <a:blip r:embed="rId5"/>
          <a:stretch>
            <a:fillRect/>
          </a:stretch>
        </p:blipFill>
        <p:spPr>
          <a:xfrm>
            <a:off x="2005323" y="3064129"/>
            <a:ext cx="5978611" cy="1303512"/>
          </a:xfrm>
          <a:prstGeom prst="rect">
            <a:avLst/>
          </a:prstGeom>
        </p:spPr>
      </p:pic>
      <p:pic>
        <p:nvPicPr>
          <p:cNvPr id="21" name="图片 20">
            <a:extLst>
              <a:ext uri="{FF2B5EF4-FFF2-40B4-BE49-F238E27FC236}">
                <a16:creationId xmlns:a16="http://schemas.microsoft.com/office/drawing/2014/main" id="{EADFC641-73ED-D24E-8D44-74EC90F5E9E0}"/>
              </a:ext>
            </a:extLst>
          </p:cNvPr>
          <p:cNvPicPr>
            <a:picLocks noChangeAspect="1"/>
          </p:cNvPicPr>
          <p:nvPr/>
        </p:nvPicPr>
        <p:blipFill>
          <a:blip r:embed="rId6"/>
          <a:stretch>
            <a:fillRect/>
          </a:stretch>
        </p:blipFill>
        <p:spPr>
          <a:xfrm>
            <a:off x="4837885" y="2674508"/>
            <a:ext cx="3117908" cy="202087"/>
          </a:xfrm>
          <a:prstGeom prst="rect">
            <a:avLst/>
          </a:prstGeom>
        </p:spPr>
      </p:pic>
      <p:pic>
        <p:nvPicPr>
          <p:cNvPr id="22" name="图片 21">
            <a:extLst>
              <a:ext uri="{FF2B5EF4-FFF2-40B4-BE49-F238E27FC236}">
                <a16:creationId xmlns:a16="http://schemas.microsoft.com/office/drawing/2014/main" id="{D92C2835-75BC-D245-86D0-4FF3C995292C}"/>
              </a:ext>
            </a:extLst>
          </p:cNvPr>
          <p:cNvPicPr>
            <a:picLocks noChangeAspect="1"/>
          </p:cNvPicPr>
          <p:nvPr/>
        </p:nvPicPr>
        <p:blipFill>
          <a:blip r:embed="rId7"/>
          <a:stretch>
            <a:fillRect/>
          </a:stretch>
        </p:blipFill>
        <p:spPr>
          <a:xfrm>
            <a:off x="2405379" y="4559609"/>
            <a:ext cx="1252127" cy="190541"/>
          </a:xfrm>
          <a:prstGeom prst="rect">
            <a:avLst/>
          </a:prstGeom>
        </p:spPr>
      </p:pic>
      <p:pic>
        <p:nvPicPr>
          <p:cNvPr id="23" name="图片 22">
            <a:extLst>
              <a:ext uri="{FF2B5EF4-FFF2-40B4-BE49-F238E27FC236}">
                <a16:creationId xmlns:a16="http://schemas.microsoft.com/office/drawing/2014/main" id="{AE0949EB-BCC2-CC47-AE8D-248C097FCE44}"/>
              </a:ext>
            </a:extLst>
          </p:cNvPr>
          <p:cNvPicPr>
            <a:picLocks noChangeAspect="1"/>
          </p:cNvPicPr>
          <p:nvPr/>
        </p:nvPicPr>
        <p:blipFill>
          <a:blip r:embed="rId8"/>
          <a:stretch>
            <a:fillRect/>
          </a:stretch>
        </p:blipFill>
        <p:spPr>
          <a:xfrm>
            <a:off x="4664808" y="4555175"/>
            <a:ext cx="807755" cy="194975"/>
          </a:xfrm>
          <a:prstGeom prst="rect">
            <a:avLst/>
          </a:prstGeom>
        </p:spPr>
      </p:pic>
    </p:spTree>
    <p:extLst>
      <p:ext uri="{BB962C8B-B14F-4D97-AF65-F5344CB8AC3E}">
        <p14:creationId xmlns:p14="http://schemas.microsoft.com/office/powerpoint/2010/main" val="36259025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填充和步幅</a:t>
            </a:r>
          </a:p>
        </p:txBody>
      </p:sp>
      <p:sp>
        <p:nvSpPr>
          <p:cNvPr id="37" name="Text Placeholder 2"/>
          <p:cNvSpPr txBox="1"/>
          <p:nvPr/>
        </p:nvSpPr>
        <p:spPr>
          <a:xfrm>
            <a:off x="1595312" y="884378"/>
            <a:ext cx="6742353" cy="2490589"/>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填充</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padding)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是指在输入高和宽的两侧填充元素</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通常是</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0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元素</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。我们将每次滑动的行数和列数称为</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步幅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stride</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对于输入数组大小是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D</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，卷积核大小是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K</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，步长为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S</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，零填充为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P</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，则输出数组的大小为：</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5" name="图片 4">
            <a:extLst>
              <a:ext uri="{FF2B5EF4-FFF2-40B4-BE49-F238E27FC236}">
                <a16:creationId xmlns:a16="http://schemas.microsoft.com/office/drawing/2014/main" id="{8D93A61D-839A-C349-9A69-8CC3F9F012F1}"/>
              </a:ext>
            </a:extLst>
          </p:cNvPr>
          <p:cNvPicPr>
            <a:picLocks noChangeAspect="1"/>
          </p:cNvPicPr>
          <p:nvPr/>
        </p:nvPicPr>
        <p:blipFill>
          <a:blip r:embed="rId3"/>
          <a:stretch>
            <a:fillRect/>
          </a:stretch>
        </p:blipFill>
        <p:spPr>
          <a:xfrm>
            <a:off x="2297457" y="2714021"/>
            <a:ext cx="1889506" cy="2203149"/>
          </a:xfrm>
          <a:prstGeom prst="rect">
            <a:avLst/>
          </a:prstGeom>
        </p:spPr>
      </p:pic>
      <p:pic>
        <p:nvPicPr>
          <p:cNvPr id="7" name="图片 6">
            <a:extLst>
              <a:ext uri="{FF2B5EF4-FFF2-40B4-BE49-F238E27FC236}">
                <a16:creationId xmlns:a16="http://schemas.microsoft.com/office/drawing/2014/main" id="{652260A0-6090-024B-B766-37B16732AAEE}"/>
              </a:ext>
            </a:extLst>
          </p:cNvPr>
          <p:cNvPicPr>
            <a:picLocks noChangeAspect="1"/>
          </p:cNvPicPr>
          <p:nvPr/>
        </p:nvPicPr>
        <p:blipFill>
          <a:blip r:embed="rId4"/>
          <a:stretch>
            <a:fillRect/>
          </a:stretch>
        </p:blipFill>
        <p:spPr>
          <a:xfrm>
            <a:off x="5457965" y="2795030"/>
            <a:ext cx="2116328" cy="2041129"/>
          </a:xfrm>
          <a:prstGeom prst="rect">
            <a:avLst/>
          </a:prstGeom>
        </p:spPr>
      </p:pic>
      <p:sp>
        <p:nvSpPr>
          <p:cNvPr id="15" name="Text Placeholder 2">
            <a:extLst>
              <a:ext uri="{FF2B5EF4-FFF2-40B4-BE49-F238E27FC236}">
                <a16:creationId xmlns:a16="http://schemas.microsoft.com/office/drawing/2014/main" id="{23E47508-349A-1F4E-B4D6-7FAB2B74B877}"/>
              </a:ext>
            </a:extLst>
          </p:cNvPr>
          <p:cNvSpPr txBox="1"/>
          <p:nvPr/>
        </p:nvSpPr>
        <p:spPr>
          <a:xfrm>
            <a:off x="1595312" y="2464901"/>
            <a:ext cx="2339656" cy="70972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Padding</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2</a:t>
            </a:r>
          </a:p>
        </p:txBody>
      </p:sp>
      <p:sp>
        <p:nvSpPr>
          <p:cNvPr id="17" name="Text Placeholder 2">
            <a:extLst>
              <a:ext uri="{FF2B5EF4-FFF2-40B4-BE49-F238E27FC236}">
                <a16:creationId xmlns:a16="http://schemas.microsoft.com/office/drawing/2014/main" id="{89026E73-5B8D-2041-BF53-0AF951919F1F}"/>
              </a:ext>
            </a:extLst>
          </p:cNvPr>
          <p:cNvSpPr txBox="1"/>
          <p:nvPr/>
        </p:nvSpPr>
        <p:spPr>
          <a:xfrm>
            <a:off x="5346301" y="2464901"/>
            <a:ext cx="2339656" cy="70972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Stride</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2</a:t>
            </a:r>
          </a:p>
        </p:txBody>
      </p:sp>
      <p:pic>
        <p:nvPicPr>
          <p:cNvPr id="10" name="图片 9">
            <a:extLst>
              <a:ext uri="{FF2B5EF4-FFF2-40B4-BE49-F238E27FC236}">
                <a16:creationId xmlns:a16="http://schemas.microsoft.com/office/drawing/2014/main" id="{DB6252AD-282E-F941-816F-1EFC79BB6989}"/>
              </a:ext>
            </a:extLst>
          </p:cNvPr>
          <p:cNvPicPr>
            <a:picLocks noChangeAspect="1"/>
          </p:cNvPicPr>
          <p:nvPr/>
        </p:nvPicPr>
        <p:blipFill>
          <a:blip r:embed="rId5"/>
          <a:stretch>
            <a:fillRect/>
          </a:stretch>
        </p:blipFill>
        <p:spPr>
          <a:xfrm>
            <a:off x="4225558" y="1982572"/>
            <a:ext cx="1481860" cy="408789"/>
          </a:xfrm>
          <a:prstGeom prst="rect">
            <a:avLst/>
          </a:prstGeom>
        </p:spPr>
      </p:pic>
    </p:spTree>
    <p:extLst>
      <p:ext uri="{BB962C8B-B14F-4D97-AF65-F5344CB8AC3E}">
        <p14:creationId xmlns:p14="http://schemas.microsoft.com/office/powerpoint/2010/main" val="152259741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卷积层的多通道输入与输出</a:t>
            </a:r>
          </a:p>
        </p:txBody>
      </p:sp>
      <p:sp>
        <p:nvSpPr>
          <p:cNvPr id="37" name="Text Placeholder 2"/>
          <p:cNvSpPr txBox="1"/>
          <p:nvPr/>
        </p:nvSpPr>
        <p:spPr>
          <a:xfrm>
            <a:off x="1595312" y="884378"/>
            <a:ext cx="6742353" cy="2490589"/>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前面的内容里我们用到的输入和输出都是二维数组，但真实数据的维度经常更高。例如，彩色图像在高和宽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2</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个维度外还有 </a:t>
            </a:r>
            <a:r>
              <a:rPr lang="en-US" altLang="zh-CN" sz="1400" dirty="0">
                <a:solidFill>
                  <a:schemeClr val="accent1"/>
                </a:solidFill>
                <a:latin typeface="Times New Roman" panose="02020603050405020304" pitchFamily="18" charset="0"/>
                <a:ea typeface="宋体" charset="0"/>
                <a:cs typeface="Times New Roman" panose="02020603050405020304" pitchFamily="18" charset="0"/>
              </a:rPr>
              <a:t>RGB</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（红、绿、蓝）</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3</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个颜色通道。</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假设彩色图像的高和宽分别是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h</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和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w</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像素</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，那么它可以表示为一个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3×h×w</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的多维数组。我们将大小为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3</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的这一维称为</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通道</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(channel)</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维。</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8D3B7FCC-9571-2D48-B7E6-2CB36ADDE140}"/>
              </a:ext>
            </a:extLst>
          </p:cNvPr>
          <p:cNvPicPr>
            <a:picLocks noChangeAspect="1"/>
          </p:cNvPicPr>
          <p:nvPr/>
        </p:nvPicPr>
        <p:blipFill>
          <a:blip r:embed="rId3"/>
          <a:stretch>
            <a:fillRect/>
          </a:stretch>
        </p:blipFill>
        <p:spPr>
          <a:xfrm>
            <a:off x="1857797" y="2179796"/>
            <a:ext cx="6160675" cy="1195171"/>
          </a:xfrm>
          <a:prstGeom prst="rect">
            <a:avLst/>
          </a:prstGeom>
        </p:spPr>
      </p:pic>
      <p:pic>
        <p:nvPicPr>
          <p:cNvPr id="9" name="图片 8">
            <a:extLst>
              <a:ext uri="{FF2B5EF4-FFF2-40B4-BE49-F238E27FC236}">
                <a16:creationId xmlns:a16="http://schemas.microsoft.com/office/drawing/2014/main" id="{7B2D54DB-A308-F342-BC86-630863794DAD}"/>
              </a:ext>
            </a:extLst>
          </p:cNvPr>
          <p:cNvPicPr>
            <a:picLocks noChangeAspect="1"/>
          </p:cNvPicPr>
          <p:nvPr/>
        </p:nvPicPr>
        <p:blipFill>
          <a:blip r:embed="rId4"/>
          <a:stretch>
            <a:fillRect/>
          </a:stretch>
        </p:blipFill>
        <p:spPr>
          <a:xfrm>
            <a:off x="3934834" y="3561420"/>
            <a:ext cx="2006600" cy="1252692"/>
          </a:xfrm>
          <a:prstGeom prst="rect">
            <a:avLst/>
          </a:prstGeom>
        </p:spPr>
      </p:pic>
    </p:spTree>
    <p:extLst>
      <p:ext uri="{BB962C8B-B14F-4D97-AF65-F5344CB8AC3E}">
        <p14:creationId xmlns:p14="http://schemas.microsoft.com/office/powerpoint/2010/main" val="256819177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卷积层的多通道输入与输出</a:t>
            </a:r>
          </a:p>
        </p:txBody>
      </p:sp>
      <p:sp>
        <p:nvSpPr>
          <p:cNvPr id="37" name="Text Placeholder 2"/>
          <p:cNvSpPr txBox="1"/>
          <p:nvPr/>
        </p:nvSpPr>
        <p:spPr>
          <a:xfrm>
            <a:off x="1595312" y="884378"/>
            <a:ext cx="6742353" cy="2490589"/>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当输入数据含多个通道时，我们需要构造一个输入通道数与输入数据的通道数相同的卷积核，从而能够与含多通道的输入数据做互相关运算。</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在每个通道上，二维输入数组与二维核数组做互相关运算，再按通道相加即得到输出。</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8" name="图片 7">
            <a:extLst>
              <a:ext uri="{FF2B5EF4-FFF2-40B4-BE49-F238E27FC236}">
                <a16:creationId xmlns:a16="http://schemas.microsoft.com/office/drawing/2014/main" id="{3425F07D-E9A3-0C45-BA95-E1C0F3F4899E}"/>
              </a:ext>
            </a:extLst>
          </p:cNvPr>
          <p:cNvPicPr>
            <a:picLocks noChangeAspect="1"/>
          </p:cNvPicPr>
          <p:nvPr/>
        </p:nvPicPr>
        <p:blipFill>
          <a:blip r:embed="rId3"/>
          <a:stretch>
            <a:fillRect/>
          </a:stretch>
        </p:blipFill>
        <p:spPr>
          <a:xfrm>
            <a:off x="2549683" y="2077739"/>
            <a:ext cx="4687305" cy="1724928"/>
          </a:xfrm>
          <a:prstGeom prst="rect">
            <a:avLst/>
          </a:prstGeom>
        </p:spPr>
      </p:pic>
      <p:pic>
        <p:nvPicPr>
          <p:cNvPr id="4" name="图片 3">
            <a:extLst>
              <a:ext uri="{FF2B5EF4-FFF2-40B4-BE49-F238E27FC236}">
                <a16:creationId xmlns:a16="http://schemas.microsoft.com/office/drawing/2014/main" id="{556F13A7-3E5F-264B-BD43-03642C08CC01}"/>
              </a:ext>
            </a:extLst>
          </p:cNvPr>
          <p:cNvPicPr>
            <a:picLocks noChangeAspect="1"/>
          </p:cNvPicPr>
          <p:nvPr/>
        </p:nvPicPr>
        <p:blipFill>
          <a:blip r:embed="rId4"/>
          <a:stretch>
            <a:fillRect/>
          </a:stretch>
        </p:blipFill>
        <p:spPr>
          <a:xfrm>
            <a:off x="2467387" y="3243347"/>
            <a:ext cx="4872187" cy="1900153"/>
          </a:xfrm>
          <a:prstGeom prst="rect">
            <a:avLst/>
          </a:prstGeom>
        </p:spPr>
      </p:pic>
    </p:spTree>
    <p:extLst>
      <p:ext uri="{BB962C8B-B14F-4D97-AF65-F5344CB8AC3E}">
        <p14:creationId xmlns:p14="http://schemas.microsoft.com/office/powerpoint/2010/main" val="216204603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卷积层的多通道输入与输出</a:t>
            </a:r>
          </a:p>
        </p:txBody>
      </p:sp>
      <p:sp>
        <p:nvSpPr>
          <p:cNvPr id="37" name="Text Placeholder 2"/>
          <p:cNvSpPr txBox="1"/>
          <p:nvPr/>
        </p:nvSpPr>
        <p:spPr>
          <a:xfrm>
            <a:off x="1595312" y="884378"/>
            <a:ext cx="6742353" cy="2490589"/>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到目前为止，不论有多少输入通道，我们还只有一个输出通道。</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最流行的神经网络架构中，随着神经网络层数的加深，我们常会增加输出通道的维数，通过减少空间分辨率以获得更大的通道深度。直观地说，我们可以将每个通道看作是对不同特征的响应。而现实可能更为复杂一些，因为每个通道不是独立学习的，而是为了共同使用而优化的。因此，</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多输出通道并不仅是学习多个单通道的检测器</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3" name="图片 2">
            <a:extLst>
              <a:ext uri="{FF2B5EF4-FFF2-40B4-BE49-F238E27FC236}">
                <a16:creationId xmlns:a16="http://schemas.microsoft.com/office/drawing/2014/main" id="{D920A377-68A5-DC40-9068-8EAFEB3B4F8F}"/>
              </a:ext>
            </a:extLst>
          </p:cNvPr>
          <p:cNvPicPr>
            <a:picLocks noChangeAspect="1"/>
          </p:cNvPicPr>
          <p:nvPr/>
        </p:nvPicPr>
        <p:blipFill>
          <a:blip r:embed="rId3"/>
          <a:stretch>
            <a:fillRect/>
          </a:stretch>
        </p:blipFill>
        <p:spPr>
          <a:xfrm>
            <a:off x="3419975" y="2444750"/>
            <a:ext cx="3093025" cy="2346281"/>
          </a:xfrm>
          <a:prstGeom prst="rect">
            <a:avLst/>
          </a:prstGeom>
        </p:spPr>
      </p:pic>
    </p:spTree>
    <p:extLst>
      <p:ext uri="{BB962C8B-B14F-4D97-AF65-F5344CB8AC3E}">
        <p14:creationId xmlns:p14="http://schemas.microsoft.com/office/powerpoint/2010/main" val="144741121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卷积层的多通道输入与输出</a:t>
            </a:r>
          </a:p>
        </p:txBody>
      </p:sp>
      <p:sp>
        <p:nvSpPr>
          <p:cNvPr id="37" name="Text Placeholder 2"/>
          <p:cNvSpPr txBox="1"/>
          <p:nvPr/>
        </p:nvSpPr>
        <p:spPr>
          <a:xfrm>
            <a:off x="1595312" y="884378"/>
            <a:ext cx="6742353" cy="2490589"/>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到目前为止，不论有多少输入通道，我们还只有一个输出通道。</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最流行的神经网络架构中，随着神经网络层数的加深，我们常会增加输出通道的维数，通过减少空间分辨率以获得更大的通道深度。直观地说，我们可以将每个通道看作是对不同特征的响应。而现实可能更为复杂一些，因为每个通道不是独立学习的，而是为了共同使用而优化的。因此，</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多输出通道并不仅是学习多个单通道的检测器</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1976F563-568B-C642-AB30-56BE15465629}"/>
              </a:ext>
            </a:extLst>
          </p:cNvPr>
          <p:cNvPicPr>
            <a:picLocks noChangeAspect="1"/>
          </p:cNvPicPr>
          <p:nvPr/>
        </p:nvPicPr>
        <p:blipFill>
          <a:blip r:embed="rId3"/>
          <a:stretch>
            <a:fillRect/>
          </a:stretch>
        </p:blipFill>
        <p:spPr>
          <a:xfrm>
            <a:off x="2053616" y="2818946"/>
            <a:ext cx="5825744" cy="1606241"/>
          </a:xfrm>
          <a:prstGeom prst="rect">
            <a:avLst/>
          </a:prstGeom>
        </p:spPr>
      </p:pic>
    </p:spTree>
    <p:extLst>
      <p:ext uri="{BB962C8B-B14F-4D97-AF65-F5344CB8AC3E}">
        <p14:creationId xmlns:p14="http://schemas.microsoft.com/office/powerpoint/2010/main" val="347304111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700" b="1" dirty="0">
                <a:solidFill>
                  <a:srgbClr val="494C4F"/>
                </a:solidFill>
                <a:latin typeface="SimHei" charset="0"/>
                <a:ea typeface="SimHei" charset="0"/>
                <a:cs typeface="SimHei" charset="0"/>
              </a:rPr>
              <a:t>1</a:t>
            </a:r>
            <a:r>
              <a:rPr lang="en-US" altLang="zh-CN" sz="28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2700" b="1" dirty="0">
                <a:solidFill>
                  <a:srgbClr val="494C4F"/>
                </a:solidFill>
                <a:latin typeface="SimHei" charset="0"/>
                <a:ea typeface="SimHei" charset="0"/>
                <a:cs typeface="SimHei" charset="0"/>
              </a:rPr>
              <a:t>1</a:t>
            </a:r>
            <a:r>
              <a:rPr lang="zh-CN" altLang="en-US" sz="2700" b="1" dirty="0">
                <a:solidFill>
                  <a:srgbClr val="494C4F"/>
                </a:solidFill>
                <a:latin typeface="SimHei" charset="0"/>
                <a:ea typeface="SimHei" charset="0"/>
                <a:cs typeface="SimHei" charset="0"/>
              </a:rPr>
              <a:t>卷积层</a:t>
            </a:r>
          </a:p>
        </p:txBody>
      </p:sp>
      <p:sp>
        <p:nvSpPr>
          <p:cNvPr id="37" name="Text Placeholder 2"/>
          <p:cNvSpPr txBox="1"/>
          <p:nvPr/>
        </p:nvSpPr>
        <p:spPr>
          <a:xfrm>
            <a:off x="1595312" y="884378"/>
            <a:ext cx="6742353" cy="2490589"/>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我们讨论卷积窗口形状为</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1×1</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的多通道卷积层。我们通常称之为</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chemeClr val="accent1"/>
                </a:solidFill>
                <a:latin typeface="Times New Roman" panose="02020603050405020304" pitchFamily="18" charset="0"/>
                <a:ea typeface="宋体" charset="0"/>
                <a:cs typeface="Times New Roman" panose="02020603050405020304" pitchFamily="18" charset="0"/>
              </a:rPr>
              <a:t>1×1 </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卷积层</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，并将其中的卷积运算称为</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1×1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卷积。</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因为使用了最小窗口，</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1×1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卷积失去了卷积层可以识别高和宽维度上相邻元素构成的模式的功能。实际上，</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1×1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卷积的主要计算发生在通道维上。</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假设我们将通道维当作特征维，将高和宽维度上的元素当成数据样本，那么</a:t>
            </a:r>
            <a:r>
              <a:rPr lang="en-US" altLang="zh-CN" sz="1400" dirty="0">
                <a:solidFill>
                  <a:schemeClr val="accent1"/>
                </a:solidFill>
                <a:latin typeface="Times New Roman" panose="02020603050405020304" pitchFamily="18" charset="0"/>
                <a:ea typeface="宋体" charset="0"/>
                <a:cs typeface="Times New Roman" panose="02020603050405020304" pitchFamily="18" charset="0"/>
              </a:rPr>
              <a:t>1×1</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 卷积层的作用与全连接层等价</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3" name="图片 2">
            <a:extLst>
              <a:ext uri="{FF2B5EF4-FFF2-40B4-BE49-F238E27FC236}">
                <a16:creationId xmlns:a16="http://schemas.microsoft.com/office/drawing/2014/main" id="{D9CA69AC-E0F6-714B-B2CA-3793E2D8D973}"/>
              </a:ext>
            </a:extLst>
          </p:cNvPr>
          <p:cNvPicPr>
            <a:picLocks noChangeAspect="1"/>
          </p:cNvPicPr>
          <p:nvPr/>
        </p:nvPicPr>
        <p:blipFill>
          <a:blip r:embed="rId3"/>
          <a:stretch>
            <a:fillRect/>
          </a:stretch>
        </p:blipFill>
        <p:spPr>
          <a:xfrm>
            <a:off x="3556000" y="2957854"/>
            <a:ext cx="2464326" cy="1901051"/>
          </a:xfrm>
          <a:prstGeom prst="rect">
            <a:avLst/>
          </a:prstGeom>
        </p:spPr>
      </p:pic>
    </p:spTree>
    <p:extLst>
      <p:ext uri="{BB962C8B-B14F-4D97-AF65-F5344CB8AC3E}">
        <p14:creationId xmlns:p14="http://schemas.microsoft.com/office/powerpoint/2010/main" val="12553070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DA59C21-BB91-D64E-A4FC-3D38697B2085}"/>
              </a:ext>
            </a:extLst>
          </p:cNvPr>
          <p:cNvPicPr>
            <a:picLocks noChangeAspect="1"/>
          </p:cNvPicPr>
          <p:nvPr/>
        </p:nvPicPr>
        <p:blipFill>
          <a:blip r:embed="rId3"/>
          <a:stretch>
            <a:fillRect/>
          </a:stretch>
        </p:blipFill>
        <p:spPr>
          <a:xfrm>
            <a:off x="3073257" y="1300115"/>
            <a:ext cx="3646072" cy="3505237"/>
          </a:xfrm>
          <a:prstGeom prst="rect">
            <a:avLst/>
          </a:prstGeom>
        </p:spPr>
      </p:pic>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卷积层是全连接层的一种特例</a:t>
            </a:r>
          </a:p>
        </p:txBody>
      </p:sp>
      <p:sp>
        <p:nvSpPr>
          <p:cNvPr id="37" name="Text Placeholder 2"/>
          <p:cNvSpPr txBox="1"/>
          <p:nvPr/>
        </p:nvSpPr>
        <p:spPr>
          <a:xfrm>
            <a:off x="1595312" y="884378"/>
            <a:ext cx="7383588" cy="2490589"/>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在线性卷积过程中，各神经元一定是</a:t>
            </a:r>
            <a:r>
              <a:rPr lang="zh-CN" altLang="en-US" sz="1400" b="1" dirty="0">
                <a:solidFill>
                  <a:schemeClr val="accent1"/>
                </a:solidFill>
                <a:latin typeface="Times New Roman" panose="02020603050405020304" pitchFamily="18" charset="0"/>
                <a:ea typeface="宋体" charset="0"/>
                <a:cs typeface="Times New Roman" panose="02020603050405020304" pitchFamily="18" charset="0"/>
              </a:rPr>
              <a:t>稀疏连接</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(sparse connectivity)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a:t>
            </a:r>
            <a:r>
              <a:rPr lang="zh-CN" altLang="en-US" sz="1400" b="1" dirty="0">
                <a:solidFill>
                  <a:schemeClr val="accent1"/>
                </a:solidFill>
                <a:latin typeface="Times New Roman" panose="02020603050405020304" pitchFamily="18" charset="0"/>
                <a:ea typeface="宋体" charset="0"/>
                <a:cs typeface="Times New Roman" panose="02020603050405020304" pitchFamily="18" charset="0"/>
              </a:rPr>
              <a:t>权重参数共享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(parameter sharing)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卷积运算的矩阵表示：</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Tree>
    <p:extLst>
      <p:ext uri="{BB962C8B-B14F-4D97-AF65-F5344CB8AC3E}">
        <p14:creationId xmlns:p14="http://schemas.microsoft.com/office/powerpoint/2010/main" val="380976205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组合 19"/>
          <p:cNvGrpSpPr/>
          <p:nvPr/>
        </p:nvGrpSpPr>
        <p:grpSpPr>
          <a:xfrm>
            <a:off x="6885601" y="2331108"/>
            <a:ext cx="942968" cy="1410643"/>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grpSp>
      <p:sp>
        <p:nvSpPr>
          <p:cNvPr id="13" name="Text Placeholder 4"/>
          <p:cNvSpPr txBox="1"/>
          <p:nvPr/>
        </p:nvSpPr>
        <p:spPr>
          <a:xfrm>
            <a:off x="1427285" y="315925"/>
            <a:ext cx="2379251" cy="523859"/>
          </a:xfrm>
          <a:prstGeom prst="rect">
            <a:avLst/>
          </a:prstGeom>
        </p:spPr>
        <p:txBody>
          <a:bodyPr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lgn="ctr">
              <a:buNone/>
            </a:pPr>
            <a:r>
              <a:rPr lang="zh-CN" altLang="en-US" sz="3375" b="1" dirty="0">
                <a:solidFill>
                  <a:srgbClr val="636D78"/>
                </a:solidFill>
                <a:latin typeface="黑体" panose="02010609060101010101" pitchFamily="49" charset="-122"/>
                <a:ea typeface="黑体" panose="02010609060101010101" pitchFamily="49" charset="-122"/>
                <a:cs typeface="+mn-ea"/>
                <a:sym typeface="+mn-lt"/>
              </a:rPr>
              <a:t>目录</a:t>
            </a:r>
            <a:endParaRPr lang="en-GB" sz="1900" b="1" dirty="0">
              <a:solidFill>
                <a:srgbClr val="636D78"/>
              </a:solidFill>
              <a:latin typeface="黑体" panose="02010609060101010101" pitchFamily="49" charset="-122"/>
              <a:ea typeface="黑体" panose="02010609060101010101" pitchFamily="49" charset="-122"/>
              <a:cs typeface="+mn-ea"/>
              <a:sym typeface="+mn-lt"/>
            </a:endParaRPr>
          </a:p>
        </p:txBody>
      </p:sp>
      <p:grpSp>
        <p:nvGrpSpPr>
          <p:cNvPr id="14" name="组 2"/>
          <p:cNvGrpSpPr/>
          <p:nvPr/>
        </p:nvGrpSpPr>
        <p:grpSpPr>
          <a:xfrm>
            <a:off x="1977634" y="1240433"/>
            <a:ext cx="4783739" cy="546432"/>
            <a:chOff x="2017962" y="1672109"/>
            <a:chExt cx="6378319" cy="728576"/>
          </a:xfrm>
        </p:grpSpPr>
        <p:grpSp>
          <p:nvGrpSpPr>
            <p:cNvPr id="15" name="组合 14"/>
            <p:cNvGrpSpPr/>
            <p:nvPr/>
          </p:nvGrpSpPr>
          <p:grpSpPr>
            <a:xfrm>
              <a:off x="2017962" y="1672109"/>
              <a:ext cx="1257329" cy="728576"/>
              <a:chOff x="2215144" y="927951"/>
              <a:chExt cx="1244731" cy="950033"/>
            </a:xfrm>
          </p:grpSpPr>
          <p:sp>
            <p:nvSpPr>
              <p:cNvPr id="19" name="平行四边形 18"/>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rgbClr val="494C4F"/>
                  </a:solidFill>
                  <a:latin typeface="黑体" panose="02010609060101010101" pitchFamily="49" charset="-122"/>
                  <a:ea typeface="黑体" panose="02010609060101010101" pitchFamily="49" charset="-122"/>
                  <a:cs typeface="+mn-ea"/>
                  <a:sym typeface="+mn-lt"/>
                </a:endParaRPr>
              </a:p>
            </p:txBody>
          </p:sp>
          <p:sp>
            <p:nvSpPr>
              <p:cNvPr id="30" name="文本框 9"/>
              <p:cNvSpPr txBox="1"/>
              <p:nvPr/>
            </p:nvSpPr>
            <p:spPr>
              <a:xfrm>
                <a:off x="2393076"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01</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16" name="组合 15"/>
            <p:cNvGrpSpPr/>
            <p:nvPr/>
          </p:nvGrpSpPr>
          <p:grpSpPr>
            <a:xfrm>
              <a:off x="2972991" y="1690824"/>
              <a:ext cx="5423290" cy="646324"/>
              <a:chOff x="4315150" y="953426"/>
              <a:chExt cx="3857250" cy="540057"/>
            </a:xfrm>
          </p:grpSpPr>
          <p:sp>
            <p:nvSpPr>
              <p:cNvPr id="17" name="矩形 16"/>
              <p:cNvSpPr/>
              <p:nvPr/>
            </p:nvSpPr>
            <p:spPr>
              <a:xfrm>
                <a:off x="4830201" y="974066"/>
                <a:ext cx="2827147" cy="440757"/>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从全连接层到卷积</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18" name="平行四边形 17"/>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
        <p:nvSpPr>
          <p:cNvPr id="31" name="矩形 30"/>
          <p:cNvSpPr/>
          <p:nvPr/>
        </p:nvSpPr>
        <p:spPr>
          <a:xfrm>
            <a:off x="2024158" y="414181"/>
            <a:ext cx="132008" cy="394351"/>
          </a:xfrm>
          <a:prstGeom prst="rect">
            <a:avLst/>
          </a:pr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46D78"/>
              </a:solidFill>
              <a:latin typeface="黑体" panose="02010609060101010101" pitchFamily="49" charset="-122"/>
              <a:ea typeface="黑体" panose="02010609060101010101" pitchFamily="49" charset="-122"/>
            </a:endParaRPr>
          </a:p>
        </p:txBody>
      </p:sp>
      <p:sp>
        <p:nvSpPr>
          <p:cNvPr id="32" name="矩形 31"/>
          <p:cNvSpPr/>
          <p:nvPr/>
        </p:nvSpPr>
        <p:spPr>
          <a:xfrm>
            <a:off x="1666837" y="414181"/>
            <a:ext cx="310796" cy="394351"/>
          </a:xfrm>
          <a:prstGeom prst="rect">
            <a:avLst/>
          </a:pr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46D78"/>
              </a:solidFill>
              <a:latin typeface="黑体" panose="02010609060101010101" pitchFamily="49" charset="-122"/>
              <a:ea typeface="黑体" panose="02010609060101010101" pitchFamily="49" charset="-122"/>
            </a:endParaRPr>
          </a:p>
        </p:txBody>
      </p:sp>
      <p:grpSp>
        <p:nvGrpSpPr>
          <p:cNvPr id="40" name="组 4"/>
          <p:cNvGrpSpPr/>
          <p:nvPr/>
        </p:nvGrpSpPr>
        <p:grpSpPr>
          <a:xfrm>
            <a:off x="1995791" y="1945871"/>
            <a:ext cx="4783739" cy="546432"/>
            <a:chOff x="1912280" y="3780555"/>
            <a:chExt cx="6378319" cy="728576"/>
          </a:xfrm>
        </p:grpSpPr>
        <p:grpSp>
          <p:nvGrpSpPr>
            <p:cNvPr id="41" name="组合 8"/>
            <p:cNvGrpSpPr/>
            <p:nvPr/>
          </p:nvGrpSpPr>
          <p:grpSpPr>
            <a:xfrm>
              <a:off x="1912280" y="3780555"/>
              <a:ext cx="1257328" cy="728576"/>
              <a:chOff x="2215144" y="927951"/>
              <a:chExt cx="1244730" cy="950033"/>
            </a:xfrm>
          </p:grpSpPr>
          <p:sp>
            <p:nvSpPr>
              <p:cNvPr id="45" name="平行四边形 44"/>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46" name="文本框 9"/>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02</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42" name="组合 20"/>
            <p:cNvGrpSpPr/>
            <p:nvPr/>
          </p:nvGrpSpPr>
          <p:grpSpPr>
            <a:xfrm>
              <a:off x="2867309" y="3799270"/>
              <a:ext cx="5423290" cy="646324"/>
              <a:chOff x="4315150" y="953426"/>
              <a:chExt cx="3857250" cy="540057"/>
            </a:xfrm>
          </p:grpSpPr>
          <p:sp>
            <p:nvSpPr>
              <p:cNvPr id="43" name="矩形 42"/>
              <p:cNvSpPr/>
              <p:nvPr/>
            </p:nvSpPr>
            <p:spPr>
              <a:xfrm>
                <a:off x="4406080" y="988799"/>
                <a:ext cx="3664274"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填充和步幅</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44" name="平行四边形 43"/>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grpSp>
        <p:nvGrpSpPr>
          <p:cNvPr id="47" name="组 5"/>
          <p:cNvGrpSpPr/>
          <p:nvPr/>
        </p:nvGrpSpPr>
        <p:grpSpPr>
          <a:xfrm>
            <a:off x="1995791" y="2657627"/>
            <a:ext cx="4783739" cy="546432"/>
            <a:chOff x="1842652" y="4729686"/>
            <a:chExt cx="6378319" cy="728576"/>
          </a:xfrm>
        </p:grpSpPr>
        <p:grpSp>
          <p:nvGrpSpPr>
            <p:cNvPr id="48" name="组合 8"/>
            <p:cNvGrpSpPr/>
            <p:nvPr/>
          </p:nvGrpSpPr>
          <p:grpSpPr>
            <a:xfrm>
              <a:off x="1842652" y="4729686"/>
              <a:ext cx="1257328" cy="728576"/>
              <a:chOff x="2215144" y="927951"/>
              <a:chExt cx="1244730" cy="950033"/>
            </a:xfrm>
          </p:grpSpPr>
          <p:sp>
            <p:nvSpPr>
              <p:cNvPr id="52" name="平行四边形 51"/>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53" name="文本框 9"/>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03</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49" name="组合 20"/>
            <p:cNvGrpSpPr/>
            <p:nvPr/>
          </p:nvGrpSpPr>
          <p:grpSpPr>
            <a:xfrm>
              <a:off x="2797681" y="4748401"/>
              <a:ext cx="5423290" cy="646324"/>
              <a:chOff x="4315150" y="953426"/>
              <a:chExt cx="3857250" cy="540057"/>
            </a:xfrm>
          </p:grpSpPr>
          <p:sp>
            <p:nvSpPr>
              <p:cNvPr id="50" name="矩形 49"/>
              <p:cNvSpPr/>
              <p:nvPr/>
            </p:nvSpPr>
            <p:spPr>
              <a:xfrm>
                <a:off x="4830201" y="1005775"/>
                <a:ext cx="2827147" cy="428540"/>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黑体" panose="02010609060101010101" pitchFamily="49" charset="-122"/>
                    <a:ea typeface="黑体" panose="02010609060101010101" pitchFamily="49" charset="-122"/>
                    <a:cs typeface="+mn-ea"/>
                    <a:sym typeface="+mn-lt"/>
                  </a:rPr>
                  <a:t>多输入多输出通道</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51" name="平行四边形 50"/>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
        <p:nvSpPr>
          <p:cNvPr id="54" name="Freeform 12">
            <a:extLst>
              <a:ext uri="{FF2B5EF4-FFF2-40B4-BE49-F238E27FC236}">
                <a16:creationId xmlns:a16="http://schemas.microsoft.com/office/drawing/2014/main" id="{B5B89F53-3F1B-1641-A2A6-B272E95FF9B3}"/>
              </a:ext>
            </a:extLst>
          </p:cNvPr>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grpSp>
        <p:nvGrpSpPr>
          <p:cNvPr id="55" name="组 5">
            <a:extLst>
              <a:ext uri="{FF2B5EF4-FFF2-40B4-BE49-F238E27FC236}">
                <a16:creationId xmlns:a16="http://schemas.microsoft.com/office/drawing/2014/main" id="{F19E91B5-3307-344A-90F5-FE4979055968}"/>
              </a:ext>
            </a:extLst>
          </p:cNvPr>
          <p:cNvGrpSpPr/>
          <p:nvPr/>
        </p:nvGrpSpPr>
        <p:grpSpPr>
          <a:xfrm>
            <a:off x="1975560" y="3395481"/>
            <a:ext cx="4783739" cy="546432"/>
            <a:chOff x="1842652" y="4729686"/>
            <a:chExt cx="6378319" cy="728576"/>
          </a:xfrm>
        </p:grpSpPr>
        <p:grpSp>
          <p:nvGrpSpPr>
            <p:cNvPr id="56" name="组合 8">
              <a:extLst>
                <a:ext uri="{FF2B5EF4-FFF2-40B4-BE49-F238E27FC236}">
                  <a16:creationId xmlns:a16="http://schemas.microsoft.com/office/drawing/2014/main" id="{6F2E71F6-2D75-724D-85D3-7FBBCB3F53B9}"/>
                </a:ext>
              </a:extLst>
            </p:cNvPr>
            <p:cNvGrpSpPr/>
            <p:nvPr/>
          </p:nvGrpSpPr>
          <p:grpSpPr>
            <a:xfrm>
              <a:off x="1842652" y="4729686"/>
              <a:ext cx="1257328" cy="728576"/>
              <a:chOff x="2215144" y="927951"/>
              <a:chExt cx="1244730" cy="950033"/>
            </a:xfrm>
          </p:grpSpPr>
          <p:sp>
            <p:nvSpPr>
              <p:cNvPr id="60" name="平行四边形 59">
                <a:extLst>
                  <a:ext uri="{FF2B5EF4-FFF2-40B4-BE49-F238E27FC236}">
                    <a16:creationId xmlns:a16="http://schemas.microsoft.com/office/drawing/2014/main" id="{FCC591E0-F7C9-224C-A813-882285AB0DB7}"/>
                  </a:ext>
                </a:extLst>
              </p:cNvPr>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62" name="文本框 9">
                <a:extLst>
                  <a:ext uri="{FF2B5EF4-FFF2-40B4-BE49-F238E27FC236}">
                    <a16:creationId xmlns:a16="http://schemas.microsoft.com/office/drawing/2014/main" id="{7D2847DA-90C5-7D4C-8C2B-7F5A8F2FA6E2}"/>
                  </a:ext>
                </a:extLst>
              </p:cNvPr>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04</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57" name="组合 20">
              <a:extLst>
                <a:ext uri="{FF2B5EF4-FFF2-40B4-BE49-F238E27FC236}">
                  <a16:creationId xmlns:a16="http://schemas.microsoft.com/office/drawing/2014/main" id="{96064A91-6AEF-AB40-A0F1-6C2953277CE5}"/>
                </a:ext>
              </a:extLst>
            </p:cNvPr>
            <p:cNvGrpSpPr/>
            <p:nvPr/>
          </p:nvGrpSpPr>
          <p:grpSpPr>
            <a:xfrm>
              <a:off x="2797681" y="4748401"/>
              <a:ext cx="5423290" cy="646324"/>
              <a:chOff x="4315150" y="953426"/>
              <a:chExt cx="3857250" cy="540057"/>
            </a:xfrm>
          </p:grpSpPr>
          <p:sp>
            <p:nvSpPr>
              <p:cNvPr id="58" name="矩形 57">
                <a:extLst>
                  <a:ext uri="{FF2B5EF4-FFF2-40B4-BE49-F238E27FC236}">
                    <a16:creationId xmlns:a16="http://schemas.microsoft.com/office/drawing/2014/main" id="{E77C661F-895C-4B4E-8BE9-8C56BEA60DD2}"/>
                  </a:ext>
                </a:extLst>
              </p:cNvPr>
              <p:cNvSpPr/>
              <p:nvPr/>
            </p:nvSpPr>
            <p:spPr>
              <a:xfrm>
                <a:off x="4830201" y="1005774"/>
                <a:ext cx="2827147" cy="428540"/>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池化层</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59" name="平行四边形 58">
                <a:extLst>
                  <a:ext uri="{FF2B5EF4-FFF2-40B4-BE49-F238E27FC236}">
                    <a16:creationId xmlns:a16="http://schemas.microsoft.com/office/drawing/2014/main" id="{45A46F46-304B-F640-BC07-64D1177032CD}"/>
                  </a:ext>
                </a:extLst>
              </p:cNvPr>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grpSp>
        <p:nvGrpSpPr>
          <p:cNvPr id="61" name="组 5">
            <a:extLst>
              <a:ext uri="{FF2B5EF4-FFF2-40B4-BE49-F238E27FC236}">
                <a16:creationId xmlns:a16="http://schemas.microsoft.com/office/drawing/2014/main" id="{12F04F0F-E854-674A-87EE-4A81508F841E}"/>
              </a:ext>
            </a:extLst>
          </p:cNvPr>
          <p:cNvGrpSpPr/>
          <p:nvPr/>
        </p:nvGrpSpPr>
        <p:grpSpPr>
          <a:xfrm>
            <a:off x="1964885" y="4114955"/>
            <a:ext cx="4783739" cy="546432"/>
            <a:chOff x="1842652" y="4729686"/>
            <a:chExt cx="6378319" cy="728576"/>
          </a:xfrm>
        </p:grpSpPr>
        <p:grpSp>
          <p:nvGrpSpPr>
            <p:cNvPr id="63" name="组合 8">
              <a:extLst>
                <a:ext uri="{FF2B5EF4-FFF2-40B4-BE49-F238E27FC236}">
                  <a16:creationId xmlns:a16="http://schemas.microsoft.com/office/drawing/2014/main" id="{64C05008-75D9-364A-AF1A-992A3A86CE8A}"/>
                </a:ext>
              </a:extLst>
            </p:cNvPr>
            <p:cNvGrpSpPr/>
            <p:nvPr/>
          </p:nvGrpSpPr>
          <p:grpSpPr>
            <a:xfrm>
              <a:off x="1842652" y="4729686"/>
              <a:ext cx="1257328" cy="728576"/>
              <a:chOff x="2215144" y="927951"/>
              <a:chExt cx="1244730" cy="950033"/>
            </a:xfrm>
          </p:grpSpPr>
          <p:sp>
            <p:nvSpPr>
              <p:cNvPr id="67" name="平行四边形 66">
                <a:extLst>
                  <a:ext uri="{FF2B5EF4-FFF2-40B4-BE49-F238E27FC236}">
                    <a16:creationId xmlns:a16="http://schemas.microsoft.com/office/drawing/2014/main" id="{E29C21B2-F1E7-D743-8624-4AB7E86BBE11}"/>
                  </a:ext>
                </a:extLst>
              </p:cNvPr>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68" name="文本框 9">
                <a:extLst>
                  <a:ext uri="{FF2B5EF4-FFF2-40B4-BE49-F238E27FC236}">
                    <a16:creationId xmlns:a16="http://schemas.microsoft.com/office/drawing/2014/main" id="{DB2CA6BA-A452-F64B-87AE-179E2DD7A9E9}"/>
                  </a:ext>
                </a:extLst>
              </p:cNvPr>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05</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64" name="组合 20">
              <a:extLst>
                <a:ext uri="{FF2B5EF4-FFF2-40B4-BE49-F238E27FC236}">
                  <a16:creationId xmlns:a16="http://schemas.microsoft.com/office/drawing/2014/main" id="{08C04584-C3F0-7F48-8220-CC34429BC424}"/>
                </a:ext>
              </a:extLst>
            </p:cNvPr>
            <p:cNvGrpSpPr/>
            <p:nvPr/>
          </p:nvGrpSpPr>
          <p:grpSpPr>
            <a:xfrm>
              <a:off x="2797681" y="4748401"/>
              <a:ext cx="5423290" cy="646324"/>
              <a:chOff x="4315150" y="953426"/>
              <a:chExt cx="3857250" cy="540057"/>
            </a:xfrm>
          </p:grpSpPr>
          <p:sp>
            <p:nvSpPr>
              <p:cNvPr id="65" name="矩形 64">
                <a:extLst>
                  <a:ext uri="{FF2B5EF4-FFF2-40B4-BE49-F238E27FC236}">
                    <a16:creationId xmlns:a16="http://schemas.microsoft.com/office/drawing/2014/main" id="{1C96575F-CDE0-A844-BB44-942012A810A2}"/>
                  </a:ext>
                </a:extLst>
              </p:cNvPr>
              <p:cNvSpPr/>
              <p:nvPr/>
            </p:nvSpPr>
            <p:spPr>
              <a:xfrm>
                <a:off x="4830201" y="1005774"/>
                <a:ext cx="2827147"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卷积神经网络</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66" name="平行四边形 65">
                <a:extLst>
                  <a:ext uri="{FF2B5EF4-FFF2-40B4-BE49-F238E27FC236}">
                    <a16:creationId xmlns:a16="http://schemas.microsoft.com/office/drawing/2014/main" id="{3DEC289D-8D8C-5E4D-9EEB-7E8320BE657C}"/>
                  </a:ext>
                </a:extLst>
              </p:cNvPr>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6FE5197-E4AA-FC4D-9614-F2562247017E}"/>
              </a:ext>
            </a:extLst>
          </p:cNvPr>
          <p:cNvPicPr>
            <a:picLocks noChangeAspect="1"/>
          </p:cNvPicPr>
          <p:nvPr/>
        </p:nvPicPr>
        <p:blipFill>
          <a:blip r:embed="rId3"/>
          <a:stretch>
            <a:fillRect/>
          </a:stretch>
        </p:blipFill>
        <p:spPr>
          <a:xfrm>
            <a:off x="2923313" y="3185767"/>
            <a:ext cx="4126216" cy="2315265"/>
          </a:xfrm>
          <a:prstGeom prst="rect">
            <a:avLst/>
          </a:prstGeom>
        </p:spPr>
      </p:pic>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池化层</a:t>
            </a:r>
          </a:p>
        </p:txBody>
      </p:sp>
      <p:sp>
        <p:nvSpPr>
          <p:cNvPr id="37" name="Text Placeholder 2"/>
          <p:cNvSpPr txBox="1"/>
          <p:nvPr/>
        </p:nvSpPr>
        <p:spPr>
          <a:xfrm>
            <a:off x="1595312" y="884378"/>
            <a:ext cx="7383588" cy="366222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池化层的提出是</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为了缓解卷积层对位置的过度敏感性</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以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Feature map</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作为输入，用不含参数的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filter</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小方框自由设计尺寸</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对其做扫描，平移，跳格；</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Filter</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没有参数，但要对方框内的数值做最大值池化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(max pooling)</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或均值池化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(average pooling)</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保留，抹去方框内其他值，实现压缩浓缩；</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把留下的值形成的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matrix</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，也就是浓缩后的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feature map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传给下一层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hidden layer</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在处理多通道输入数据时，</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池化层对每个输入通道分别池化</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，而不是像卷积层那样将各通道的输入按通道相加。</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Tree>
    <p:extLst>
      <p:ext uri="{BB962C8B-B14F-4D97-AF65-F5344CB8AC3E}">
        <p14:creationId xmlns:p14="http://schemas.microsoft.com/office/powerpoint/2010/main" val="998427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卷积神经网络</a:t>
            </a:r>
            <a:r>
              <a:rPr lang="en" altLang="zh-CN" sz="2700" b="1" dirty="0">
                <a:solidFill>
                  <a:srgbClr val="494C4F"/>
                </a:solidFill>
                <a:latin typeface="SimHei" charset="0"/>
                <a:ea typeface="SimHei" charset="0"/>
                <a:cs typeface="SimHei" charset="0"/>
              </a:rPr>
              <a:t>(</a:t>
            </a:r>
            <a:r>
              <a:rPr lang="en" altLang="zh-CN" sz="2700" b="1" dirty="0" err="1">
                <a:solidFill>
                  <a:srgbClr val="494C4F"/>
                </a:solidFill>
                <a:latin typeface="SimHei" charset="0"/>
                <a:ea typeface="SimHei" charset="0"/>
                <a:cs typeface="SimHei" charset="0"/>
              </a:rPr>
              <a:t>LeNet</a:t>
            </a:r>
            <a:r>
              <a:rPr lang="en" altLang="zh-C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sp>
        <p:nvSpPr>
          <p:cNvPr id="37" name="Text Placeholder 2"/>
          <p:cNvSpPr txBox="1"/>
          <p:nvPr/>
        </p:nvSpPr>
        <p:spPr>
          <a:xfrm>
            <a:off x="1392112" y="857819"/>
            <a:ext cx="7294688" cy="366222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卷积层尝试解决这两个问题。一方面，卷积层保留输入形状，使图像的像素在高和宽两个方向上的相关性均可能被有效识别；另一方面，卷积层通过滑动窗口将同一卷积核与不同位置的输入重复计算，从而避免参数尺寸过大。</a:t>
            </a: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卷积神经网络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(Convolutional</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Neural</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Network,</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CNN)</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就是含卷积层的网络。本节里我们将介绍一个早期用来识别手写数字图像的</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卷积神经网络</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b="1" dirty="0" err="1">
                <a:solidFill>
                  <a:schemeClr val="accent1"/>
                </a:solidFill>
                <a:latin typeface="Times New Roman" panose="02020603050405020304" pitchFamily="18" charset="0"/>
                <a:ea typeface="宋体" charset="0"/>
                <a:cs typeface="Times New Roman" panose="02020603050405020304" pitchFamily="18" charset="0"/>
              </a:rPr>
              <a:t>LeNet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。这个名字来源于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LeNet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论文的第一作者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Yann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LeCun</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LeNet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展示了通过梯度下降训练卷积神经网络可以达到手写数字识别在当时最先进的结果。这个奠基性的工作第一次将卷积神经网络推上舞台，为世人所知。</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LeNet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的网络结构如下图所示。</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
        <p:nvSpPr>
          <p:cNvPr id="2" name="文本框 1">
            <a:extLst>
              <a:ext uri="{FF2B5EF4-FFF2-40B4-BE49-F238E27FC236}">
                <a16:creationId xmlns:a16="http://schemas.microsoft.com/office/drawing/2014/main" id="{C4ACAF86-E53E-6649-93D6-0BB49FC7EA6E}"/>
              </a:ext>
            </a:extLst>
          </p:cNvPr>
          <p:cNvSpPr txBox="1"/>
          <p:nvPr/>
        </p:nvSpPr>
        <p:spPr>
          <a:xfrm>
            <a:off x="1953491" y="4585549"/>
            <a:ext cx="5538355" cy="492443"/>
          </a:xfrm>
          <a:prstGeom prst="rect">
            <a:avLst/>
          </a:prstGeom>
          <a:noFill/>
        </p:spPr>
        <p:txBody>
          <a:bodyPr wrap="square" rtlCol="0">
            <a:spAutoFit/>
          </a:bodyPr>
          <a:lstStyle/>
          <a:p>
            <a:r>
              <a:rPr kumimoji="1" lang="en" altLang="zh-CN" sz="1300" dirty="0" err="1">
                <a:solidFill>
                  <a:srgbClr val="646D78"/>
                </a:solidFill>
              </a:rPr>
              <a:t>LeCun</a:t>
            </a:r>
            <a:r>
              <a:rPr kumimoji="1" lang="en" altLang="zh-CN" sz="1300" dirty="0">
                <a:solidFill>
                  <a:srgbClr val="646D78"/>
                </a:solidFill>
              </a:rPr>
              <a:t>, Y., </a:t>
            </a:r>
            <a:r>
              <a:rPr kumimoji="1" lang="en" altLang="zh-CN" sz="1300" dirty="0" err="1">
                <a:solidFill>
                  <a:srgbClr val="646D78"/>
                </a:solidFill>
              </a:rPr>
              <a:t>Bottou</a:t>
            </a:r>
            <a:r>
              <a:rPr kumimoji="1" lang="en" altLang="zh-CN" sz="1300" dirty="0">
                <a:solidFill>
                  <a:srgbClr val="646D78"/>
                </a:solidFill>
              </a:rPr>
              <a:t>, L., </a:t>
            </a:r>
            <a:r>
              <a:rPr kumimoji="1" lang="en" altLang="zh-CN" sz="1300" dirty="0" err="1">
                <a:solidFill>
                  <a:srgbClr val="646D78"/>
                </a:solidFill>
              </a:rPr>
              <a:t>Bengio</a:t>
            </a:r>
            <a:r>
              <a:rPr kumimoji="1" lang="en" altLang="zh-CN" sz="1300" dirty="0">
                <a:solidFill>
                  <a:srgbClr val="646D78"/>
                </a:solidFill>
              </a:rPr>
              <a:t>, Y., &amp; Haffner, P. (1998). Gradient-based learning applied to document recognition. Proceedings of the IEEE, 86(11), 2278-2324.</a:t>
            </a:r>
            <a:endParaRPr kumimoji="1" lang="zh-CN" altLang="en-US" sz="1300" dirty="0">
              <a:solidFill>
                <a:srgbClr val="646D78"/>
              </a:solidFill>
            </a:endParaRPr>
          </a:p>
        </p:txBody>
      </p:sp>
      <p:pic>
        <p:nvPicPr>
          <p:cNvPr id="4" name="图片 3">
            <a:extLst>
              <a:ext uri="{FF2B5EF4-FFF2-40B4-BE49-F238E27FC236}">
                <a16:creationId xmlns:a16="http://schemas.microsoft.com/office/drawing/2014/main" id="{0592E83C-4897-8641-A932-7FAB745D21B9}"/>
              </a:ext>
            </a:extLst>
          </p:cNvPr>
          <p:cNvPicPr>
            <a:picLocks noChangeAspect="1"/>
          </p:cNvPicPr>
          <p:nvPr/>
        </p:nvPicPr>
        <p:blipFill>
          <a:blip r:embed="rId3"/>
          <a:stretch>
            <a:fillRect/>
          </a:stretch>
        </p:blipFill>
        <p:spPr>
          <a:xfrm>
            <a:off x="2612630" y="3135499"/>
            <a:ext cx="4853651" cy="1342979"/>
          </a:xfrm>
          <a:prstGeom prst="rect">
            <a:avLst/>
          </a:prstGeom>
        </p:spPr>
      </p:pic>
    </p:spTree>
    <p:extLst>
      <p:ext uri="{BB962C8B-B14F-4D97-AF65-F5344CB8AC3E}">
        <p14:creationId xmlns:p14="http://schemas.microsoft.com/office/powerpoint/2010/main" val="326217994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卷积神经网络</a:t>
            </a:r>
            <a:r>
              <a:rPr lang="en" altLang="zh-CN" sz="2700" b="1" dirty="0">
                <a:solidFill>
                  <a:srgbClr val="494C4F"/>
                </a:solidFill>
                <a:latin typeface="SimHei" charset="0"/>
                <a:ea typeface="SimHei" charset="0"/>
                <a:cs typeface="SimHei" charset="0"/>
              </a:rPr>
              <a:t>(</a:t>
            </a:r>
            <a:r>
              <a:rPr lang="en" altLang="zh-CN" sz="2700" b="1" dirty="0" err="1">
                <a:solidFill>
                  <a:srgbClr val="494C4F"/>
                </a:solidFill>
                <a:latin typeface="SimHei" charset="0"/>
                <a:ea typeface="SimHei" charset="0"/>
                <a:cs typeface="SimHei" charset="0"/>
              </a:rPr>
              <a:t>LeNet</a:t>
            </a:r>
            <a:r>
              <a:rPr lang="en" altLang="zh-C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sp>
        <p:nvSpPr>
          <p:cNvPr id="37" name="Text Placeholder 2"/>
          <p:cNvSpPr txBox="1"/>
          <p:nvPr/>
        </p:nvSpPr>
        <p:spPr>
          <a:xfrm>
            <a:off x="1392112" y="857819"/>
            <a:ext cx="5600970" cy="366222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LeNet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分为两个部分组成：</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卷积层块</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：由两个卷积层块组成</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p>
          <a:p>
            <a:pPr lvl="1">
              <a:lnSpc>
                <a:spcPts val="2080"/>
              </a:lnSpc>
            </a:pP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全连接层块</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：由三个全连接层组成。</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每个卷积块中的基本单元是一个卷积层、一个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sigmoid </a:t>
            </a:r>
            <a:r>
              <a:rPr lang="zh-CN" altLang="en-US" sz="1400" b="1" dirty="0">
                <a:solidFill>
                  <a:srgbClr val="C00000"/>
                </a:solidFill>
                <a:latin typeface="Times New Roman" panose="02020603050405020304" pitchFamily="18" charset="0"/>
                <a:ea typeface="宋体" charset="0"/>
                <a:cs typeface="Times New Roman" panose="02020603050405020304" pitchFamily="18" charset="0"/>
              </a:rPr>
              <a:t>激活函数</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和平均池化层。</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请注意，虽然 </a:t>
            </a:r>
            <a:r>
              <a:rPr lang="en-US" altLang="zh-CN" sz="1400" dirty="0" err="1">
                <a:solidFill>
                  <a:schemeClr val="accent1"/>
                </a:solidFill>
                <a:latin typeface="Times New Roman" panose="02020603050405020304" pitchFamily="18" charset="0"/>
                <a:ea typeface="宋体" charset="0"/>
                <a:cs typeface="Times New Roman" panose="02020603050405020304" pitchFamily="18" charset="0"/>
              </a:rPr>
              <a:t>ReLU</a:t>
            </a:r>
            <a:r>
              <a:rPr lang="en-US" altLang="zh-CN" sz="1400" dirty="0">
                <a:solidFill>
                  <a:schemeClr val="accent1"/>
                </a:solidFill>
                <a:latin typeface="Times New Roman" panose="02020603050405020304" pitchFamily="18" charset="0"/>
                <a:ea typeface="宋体" charset="0"/>
                <a:cs typeface="Times New Roman" panose="02020603050405020304" pitchFamily="18" charset="0"/>
              </a:rPr>
              <a:t> </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和最大池化层更有效，但它们在</a:t>
            </a:r>
            <a:r>
              <a:rPr lang="en-US" altLang="zh-CN" sz="1400" dirty="0">
                <a:solidFill>
                  <a:schemeClr val="accent1"/>
                </a:solidFill>
                <a:latin typeface="Times New Roman" panose="02020603050405020304" pitchFamily="18" charset="0"/>
                <a:ea typeface="宋体" charset="0"/>
                <a:cs typeface="Times New Roman" panose="02020603050405020304" pitchFamily="18" charset="0"/>
              </a:rPr>
              <a:t>20</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世纪</a:t>
            </a:r>
            <a:r>
              <a:rPr lang="en-US" altLang="zh-CN" sz="1400" dirty="0">
                <a:solidFill>
                  <a:schemeClr val="accent1"/>
                </a:solidFill>
                <a:latin typeface="Times New Roman" panose="02020603050405020304" pitchFamily="18" charset="0"/>
                <a:ea typeface="宋体" charset="0"/>
                <a:cs typeface="Times New Roman" panose="02020603050405020304" pitchFamily="18" charset="0"/>
              </a:rPr>
              <a:t>90</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年代还没有出现。</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每个卷积层使用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5×5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卷积核，这些层将输入映射到多个二维特征输出，通常同时增加通道的数量。第一卷积层有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6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个输出通道，而第二个卷积层有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16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个输出通道。每个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2×2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池化操作通过空间下采样将维数减少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4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倍。卷积的输出形状由批量大小、通道数、高度、宽度决定。</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3" name="图片 2">
            <a:extLst>
              <a:ext uri="{FF2B5EF4-FFF2-40B4-BE49-F238E27FC236}">
                <a16:creationId xmlns:a16="http://schemas.microsoft.com/office/drawing/2014/main" id="{0C1ABA37-DA9D-A641-957B-B4F532C4A026}"/>
              </a:ext>
            </a:extLst>
          </p:cNvPr>
          <p:cNvPicPr>
            <a:picLocks noChangeAspect="1"/>
          </p:cNvPicPr>
          <p:nvPr/>
        </p:nvPicPr>
        <p:blipFill>
          <a:blip r:embed="rId3"/>
          <a:stretch>
            <a:fillRect/>
          </a:stretch>
        </p:blipFill>
        <p:spPr>
          <a:xfrm>
            <a:off x="7190239" y="969819"/>
            <a:ext cx="1270000" cy="2590800"/>
          </a:xfrm>
          <a:prstGeom prst="rect">
            <a:avLst/>
          </a:prstGeom>
        </p:spPr>
      </p:pic>
      <p:sp>
        <p:nvSpPr>
          <p:cNvPr id="5" name="圆角矩形 4">
            <a:extLst>
              <a:ext uri="{FF2B5EF4-FFF2-40B4-BE49-F238E27FC236}">
                <a16:creationId xmlns:a16="http://schemas.microsoft.com/office/drawing/2014/main" id="{15422193-FD6F-0A46-96B4-F36F4017205E}"/>
              </a:ext>
            </a:extLst>
          </p:cNvPr>
          <p:cNvSpPr/>
          <p:nvPr/>
        </p:nvSpPr>
        <p:spPr>
          <a:xfrm>
            <a:off x="6993083" y="1943100"/>
            <a:ext cx="1672935" cy="1725695"/>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0936656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卷积神经网络</a:t>
            </a:r>
            <a:r>
              <a:rPr lang="en" altLang="zh-CN" sz="2700" b="1" dirty="0">
                <a:solidFill>
                  <a:srgbClr val="494C4F"/>
                </a:solidFill>
                <a:latin typeface="SimHei" charset="0"/>
                <a:ea typeface="SimHei" charset="0"/>
                <a:cs typeface="SimHei" charset="0"/>
              </a:rPr>
              <a:t>(</a:t>
            </a:r>
            <a:r>
              <a:rPr lang="en-US" altLang="zh-CN" sz="2700" b="1" dirty="0">
                <a:solidFill>
                  <a:srgbClr val="494C4F"/>
                </a:solidFill>
                <a:latin typeface="SimHei" charset="0"/>
                <a:ea typeface="SimHei" charset="0"/>
                <a:cs typeface="SimHei" charset="0"/>
              </a:rPr>
              <a:t>CNN</a:t>
            </a:r>
            <a:r>
              <a:rPr lang="en" altLang="zh-C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sp>
        <p:nvSpPr>
          <p:cNvPr id="37" name="Text Placeholder 2"/>
          <p:cNvSpPr txBox="1"/>
          <p:nvPr/>
        </p:nvSpPr>
        <p:spPr>
          <a:xfrm>
            <a:off x="1392112" y="857819"/>
            <a:ext cx="7294688" cy="366222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在「多层感知机的从零开始实现」里我们构造了</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一个含单隐藏层的多层感知机模型</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来对 </a:t>
            </a:r>
            <a:r>
              <a:rPr lang="en-US" altLang="zh-CN" sz="1400" dirty="0">
                <a:solidFill>
                  <a:schemeClr val="accent1"/>
                </a:solidFill>
                <a:latin typeface="Times New Roman" panose="02020603050405020304" pitchFamily="18" charset="0"/>
                <a:ea typeface="宋体" charset="0"/>
                <a:cs typeface="Times New Roman" panose="02020603050405020304" pitchFamily="18" charset="0"/>
              </a:rPr>
              <a:t>Fashion-MNIST</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 数据集中</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的图像进行分类。每张图像高和宽均是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28</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像素。我们将图像中的像素逐行展开，得到长度为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784</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的向量，并输入进全连接层中。然而，这种分类方法有一定的局限性。</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图像在同一列邻近的像素在这个向量中可能相距较远。它们构成的模式可能难以被模型识别。</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对于大尺寸的输入图像，使用全连接层容易造成模型过大。假设输入是高和宽均为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1000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像素的彩色照片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含</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3</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个通道</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。即使全连接层输出个数仍是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256</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，该层权重参数的形状是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3,000,000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256</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：它占用了大约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3 GB</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的内存或显存。这带来过复杂的模型和过高的存储开销。</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3" name="图片 2">
            <a:extLst>
              <a:ext uri="{FF2B5EF4-FFF2-40B4-BE49-F238E27FC236}">
                <a16:creationId xmlns:a16="http://schemas.microsoft.com/office/drawing/2014/main" id="{D695CB6C-C294-0D4A-BC88-DCDAB418EB81}"/>
              </a:ext>
            </a:extLst>
          </p:cNvPr>
          <p:cNvPicPr>
            <a:picLocks noChangeAspect="1"/>
          </p:cNvPicPr>
          <p:nvPr/>
        </p:nvPicPr>
        <p:blipFill>
          <a:blip r:embed="rId3"/>
          <a:stretch>
            <a:fillRect/>
          </a:stretch>
        </p:blipFill>
        <p:spPr>
          <a:xfrm>
            <a:off x="4281053" y="3546013"/>
            <a:ext cx="2413315" cy="1327323"/>
          </a:xfrm>
          <a:prstGeom prst="rect">
            <a:avLst/>
          </a:prstGeom>
        </p:spPr>
      </p:pic>
    </p:spTree>
    <p:extLst>
      <p:ext uri="{BB962C8B-B14F-4D97-AF65-F5344CB8AC3E}">
        <p14:creationId xmlns:p14="http://schemas.microsoft.com/office/powerpoint/2010/main" val="391743771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卷积神经网络</a:t>
            </a:r>
            <a:r>
              <a:rPr lang="en" altLang="zh-CN" sz="2700" b="1" dirty="0">
                <a:solidFill>
                  <a:srgbClr val="494C4F"/>
                </a:solidFill>
                <a:latin typeface="SimHei" charset="0"/>
                <a:ea typeface="SimHei" charset="0"/>
                <a:cs typeface="SimHei" charset="0"/>
              </a:rPr>
              <a:t>(</a:t>
            </a:r>
            <a:r>
              <a:rPr lang="en" altLang="zh-CN" sz="2700" b="1" dirty="0" err="1">
                <a:solidFill>
                  <a:srgbClr val="494C4F"/>
                </a:solidFill>
                <a:latin typeface="SimHei" charset="0"/>
                <a:ea typeface="SimHei" charset="0"/>
                <a:cs typeface="SimHei" charset="0"/>
              </a:rPr>
              <a:t>LeNet</a:t>
            </a:r>
            <a:r>
              <a:rPr lang="en" altLang="zh-C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sp>
        <p:nvSpPr>
          <p:cNvPr id="37" name="Text Placeholder 2"/>
          <p:cNvSpPr txBox="1"/>
          <p:nvPr/>
        </p:nvSpPr>
        <p:spPr>
          <a:xfrm>
            <a:off x="1392112" y="857819"/>
            <a:ext cx="5600970" cy="366222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LeNet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分为两个部分组成：</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卷积层块</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：由两个卷积层块组成</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p>
          <a:p>
            <a:pPr lvl="1">
              <a:lnSpc>
                <a:spcPts val="2080"/>
              </a:lnSpc>
            </a:pP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全连接层块</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：由三个全连接层组成。</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为了将卷积层块的输出传递给全连接层块，我们必须在小批量中</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展平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(flatten)</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每个样本。换言之，我们将这个四维输入转换成全连接层所期望的二维输入。这里的二维表示的第一个维度索引小批量中的样本，第二个维度给出每个样本的平面向量表示。</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LeNet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有三个全连接层，分别有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120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84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10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个输出。因为我们仍在执行分类，所以输出层的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10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维对应于最后输出结果的数量。</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3" name="图片 2">
            <a:extLst>
              <a:ext uri="{FF2B5EF4-FFF2-40B4-BE49-F238E27FC236}">
                <a16:creationId xmlns:a16="http://schemas.microsoft.com/office/drawing/2014/main" id="{0C1ABA37-DA9D-A641-957B-B4F532C4A026}"/>
              </a:ext>
            </a:extLst>
          </p:cNvPr>
          <p:cNvPicPr>
            <a:picLocks noChangeAspect="1"/>
          </p:cNvPicPr>
          <p:nvPr/>
        </p:nvPicPr>
        <p:blipFill>
          <a:blip r:embed="rId3"/>
          <a:stretch>
            <a:fillRect/>
          </a:stretch>
        </p:blipFill>
        <p:spPr>
          <a:xfrm>
            <a:off x="7190239" y="969819"/>
            <a:ext cx="1270000" cy="2590800"/>
          </a:xfrm>
          <a:prstGeom prst="rect">
            <a:avLst/>
          </a:prstGeom>
        </p:spPr>
      </p:pic>
      <p:sp>
        <p:nvSpPr>
          <p:cNvPr id="6" name="圆角矩形 5">
            <a:extLst>
              <a:ext uri="{FF2B5EF4-FFF2-40B4-BE49-F238E27FC236}">
                <a16:creationId xmlns:a16="http://schemas.microsoft.com/office/drawing/2014/main" id="{5169D681-FE41-F543-A115-4A17A3A08A6D}"/>
              </a:ext>
            </a:extLst>
          </p:cNvPr>
          <p:cNvSpPr/>
          <p:nvPr/>
        </p:nvSpPr>
        <p:spPr>
          <a:xfrm>
            <a:off x="6993082" y="837037"/>
            <a:ext cx="1672935" cy="1102236"/>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4529059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23C47EB-FDEE-694A-BB7E-B67072683988}"/>
              </a:ext>
            </a:extLst>
          </p:cNvPr>
          <p:cNvPicPr>
            <a:picLocks noChangeAspect="1"/>
          </p:cNvPicPr>
          <p:nvPr/>
        </p:nvPicPr>
        <p:blipFill rotWithShape="1">
          <a:blip r:embed="rId3"/>
          <a:srcRect l="39608" t="4197" r="-49" b="25791"/>
          <a:stretch>
            <a:fillRect/>
          </a:stretch>
        </p:blipFill>
        <p:spPr>
          <a:xfrm>
            <a:off x="7465060" y="153670"/>
            <a:ext cx="1434465" cy="875665"/>
          </a:xfrm>
          <a:prstGeom prst="rect">
            <a:avLst/>
          </a:prstGeom>
        </p:spPr>
      </p:pic>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卷积神经网络</a:t>
            </a:r>
            <a:r>
              <a:rPr lang="en" altLang="zh-CN" sz="2700" b="1" dirty="0">
                <a:solidFill>
                  <a:srgbClr val="494C4F"/>
                </a:solidFill>
                <a:latin typeface="SimHei" charset="0"/>
                <a:ea typeface="SimHei" charset="0"/>
                <a:cs typeface="SimHei" charset="0"/>
              </a:rPr>
              <a:t>(</a:t>
            </a:r>
            <a:r>
              <a:rPr lang="en" altLang="zh-CN" sz="2700" b="1" dirty="0" err="1">
                <a:solidFill>
                  <a:srgbClr val="494C4F"/>
                </a:solidFill>
                <a:latin typeface="SimHei" charset="0"/>
                <a:ea typeface="SimHei" charset="0"/>
                <a:cs typeface="SimHei" charset="0"/>
              </a:rPr>
              <a:t>LeNet</a:t>
            </a:r>
            <a:r>
              <a:rPr lang="en" altLang="zh-CN" sz="2700" b="1" dirty="0">
                <a:solidFill>
                  <a:srgbClr val="494C4F"/>
                </a:solidFill>
                <a:latin typeface="SimHei" charset="0"/>
                <a:ea typeface="SimHei" charset="0"/>
                <a:cs typeface="SimHei" charset="0"/>
              </a:rPr>
              <a:t>)</a:t>
            </a:r>
            <a:endParaRPr lang="zh-CN" altLang="en-US" sz="2700" b="1" dirty="0">
              <a:solidFill>
                <a:srgbClr val="494C4F"/>
              </a:solidFill>
              <a:latin typeface="SimHei" charset="0"/>
              <a:ea typeface="SimHei" charset="0"/>
              <a:cs typeface="SimHei" charset="0"/>
            </a:endParaRPr>
          </a:p>
        </p:txBody>
      </p:sp>
      <p:sp>
        <p:nvSpPr>
          <p:cNvPr id="37" name="Text Placeholder 2"/>
          <p:cNvSpPr txBox="1"/>
          <p:nvPr/>
        </p:nvSpPr>
        <p:spPr>
          <a:xfrm>
            <a:off x="1392112" y="857819"/>
            <a:ext cx="5600970" cy="366222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LeNet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分为两个部分组成：</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卷积层块</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：由两个卷积层块组成</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p>
          <a:p>
            <a:pPr lvl="1">
              <a:lnSpc>
                <a:spcPts val="2080"/>
              </a:lnSpc>
            </a:pP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全连接层块</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：由三个全连接层组成。</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3" name="图片 2">
            <a:extLst>
              <a:ext uri="{FF2B5EF4-FFF2-40B4-BE49-F238E27FC236}">
                <a16:creationId xmlns:a16="http://schemas.microsoft.com/office/drawing/2014/main" id="{0C1ABA37-DA9D-A641-957B-B4F532C4A026}"/>
              </a:ext>
            </a:extLst>
          </p:cNvPr>
          <p:cNvPicPr>
            <a:picLocks noChangeAspect="1"/>
          </p:cNvPicPr>
          <p:nvPr/>
        </p:nvPicPr>
        <p:blipFill>
          <a:blip r:embed="rId4"/>
          <a:stretch>
            <a:fillRect/>
          </a:stretch>
        </p:blipFill>
        <p:spPr>
          <a:xfrm>
            <a:off x="7190239" y="969819"/>
            <a:ext cx="1270000" cy="2590800"/>
          </a:xfrm>
          <a:prstGeom prst="rect">
            <a:avLst/>
          </a:prstGeom>
        </p:spPr>
      </p:pic>
      <p:pic>
        <p:nvPicPr>
          <p:cNvPr id="2" name="图片 1">
            <a:extLst>
              <a:ext uri="{FF2B5EF4-FFF2-40B4-BE49-F238E27FC236}">
                <a16:creationId xmlns:a16="http://schemas.microsoft.com/office/drawing/2014/main" id="{770AC6A4-3A4B-1842-B4C3-EF4CCBC0DF3B}"/>
              </a:ext>
            </a:extLst>
          </p:cNvPr>
          <p:cNvPicPr>
            <a:picLocks noChangeAspect="1"/>
          </p:cNvPicPr>
          <p:nvPr/>
        </p:nvPicPr>
        <p:blipFill>
          <a:blip r:embed="rId5"/>
          <a:stretch>
            <a:fillRect/>
          </a:stretch>
        </p:blipFill>
        <p:spPr>
          <a:xfrm>
            <a:off x="1792739" y="1977735"/>
            <a:ext cx="5337008" cy="2750129"/>
          </a:xfrm>
          <a:prstGeom prst="rect">
            <a:avLst/>
          </a:prstGeom>
        </p:spPr>
      </p:pic>
      <p:pic>
        <p:nvPicPr>
          <p:cNvPr id="4" name="图片 3">
            <a:extLst>
              <a:ext uri="{FF2B5EF4-FFF2-40B4-BE49-F238E27FC236}">
                <a16:creationId xmlns:a16="http://schemas.microsoft.com/office/drawing/2014/main" id="{0A78029B-F7A1-A84A-B437-1AA451270842}"/>
              </a:ext>
            </a:extLst>
          </p:cNvPr>
          <p:cNvPicPr>
            <a:picLocks noChangeAspect="1"/>
          </p:cNvPicPr>
          <p:nvPr/>
        </p:nvPicPr>
        <p:blipFill>
          <a:blip r:embed="rId6"/>
          <a:stretch>
            <a:fillRect/>
          </a:stretch>
        </p:blipFill>
        <p:spPr>
          <a:xfrm>
            <a:off x="2727730" y="5377860"/>
            <a:ext cx="3467026" cy="1534393"/>
          </a:xfrm>
          <a:prstGeom prst="rect">
            <a:avLst/>
          </a:prstGeom>
        </p:spPr>
      </p:pic>
    </p:spTree>
    <p:extLst>
      <p:ext uri="{BB962C8B-B14F-4D97-AF65-F5344CB8AC3E}">
        <p14:creationId xmlns:p14="http://schemas.microsoft.com/office/powerpoint/2010/main" val="166325369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2">
            <a:extLst>
              <a:ext uri="{FF2B5EF4-FFF2-40B4-BE49-F238E27FC236}">
                <a16:creationId xmlns:a16="http://schemas.microsoft.com/office/drawing/2014/main" id="{AACA3CAE-8890-EF4B-8BAB-DC46D0062F77}"/>
              </a:ext>
            </a:extLst>
          </p:cNvPr>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7" name="Text Placeholder 2"/>
          <p:cNvSpPr txBox="1"/>
          <p:nvPr/>
        </p:nvSpPr>
        <p:spPr>
          <a:xfrm>
            <a:off x="1298098" y="840211"/>
            <a:ext cx="7013779" cy="375552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图像的平移不变性使我们可以以相同的方式处理局部图像。</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局部性意味着计算相应的隐藏表示只需一小部分局部图像像素。</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二维卷积层的核心计算是二维互相关运算。在最简单的形式下，它对二维输入数据和卷积核做互相关运算然后加上偏差。</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我们可以通过数据来学习卷积核。</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使用多通道可以拓展卷积层的模型参数。</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1×1</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卷积层通常用来调整网络层之间的通道数，并控制模型复杂度。</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池化层的一个主要作用是缓解卷积层对位置的过度敏感性。</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池化层的输出通道数跟输入通道数相同。</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卷积神经网络就是含卷积层的网络。</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LeNet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是最早发布的卷积神经网络之一。</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在卷积神经网络中，我们组合使用卷积层、非线性激活函数和池化层。</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1" name="图片 20"/>
          <p:cNvPicPr>
            <a:picLocks noChangeAspect="1"/>
          </p:cNvPicPr>
          <p:nvPr/>
        </p:nvPicPr>
        <p:blipFill rotWithShape="1">
          <a:blip r:embed="rId3"/>
          <a:srcRect l="39608" t="4197" r="-49" b="25791"/>
          <a:stretch>
            <a:fillRect/>
          </a:stretch>
        </p:blipFill>
        <p:spPr>
          <a:xfrm>
            <a:off x="7465060" y="153670"/>
            <a:ext cx="1434465" cy="875665"/>
          </a:xfrm>
          <a:prstGeom prst="rect">
            <a:avLst/>
          </a:prstGeom>
        </p:spPr>
      </p:pic>
      <p:sp>
        <p:nvSpPr>
          <p:cNvPr id="7" name="Title 1">
            <a:extLst>
              <a:ext uri="{FF2B5EF4-FFF2-40B4-BE49-F238E27FC236}">
                <a16:creationId xmlns:a16="http://schemas.microsoft.com/office/drawing/2014/main" id="{C78EFFD9-3BC5-F640-A66C-927A8C180376}"/>
              </a:ext>
            </a:extLst>
          </p:cNvPr>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小结</a:t>
            </a:r>
          </a:p>
        </p:txBody>
      </p:sp>
    </p:spTree>
    <p:extLst>
      <p:ext uri="{BB962C8B-B14F-4D97-AF65-F5344CB8AC3E}">
        <p14:creationId xmlns:p14="http://schemas.microsoft.com/office/powerpoint/2010/main" val="17914134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 8"/>
          <p:cNvGrpSpPr/>
          <p:nvPr/>
        </p:nvGrpSpPr>
        <p:grpSpPr>
          <a:xfrm>
            <a:off x="3044275" y="1920905"/>
            <a:ext cx="3042475" cy="1213017"/>
            <a:chOff x="4464880" y="2172204"/>
            <a:chExt cx="4356504" cy="1736914"/>
          </a:xfrm>
        </p:grpSpPr>
        <p:sp>
          <p:nvSpPr>
            <p:cNvPr id="40" name="文本框 10"/>
            <p:cNvSpPr txBox="1">
              <a:spLocks noChangeArrowheads="1"/>
            </p:cNvSpPr>
            <p:nvPr/>
          </p:nvSpPr>
          <p:spPr bwMode="auto">
            <a:xfrm>
              <a:off x="5074349" y="2172204"/>
              <a:ext cx="3239172" cy="1024638"/>
            </a:xfrm>
            <a:prstGeom prst="rect">
              <a:avLst/>
            </a:prstGeom>
            <a:noFill/>
            <a:ln>
              <a:noFill/>
            </a:ln>
            <a:effectLst>
              <a:outerShdw blurRad="50800" dist="38100" dir="5400000" algn="t" rotWithShape="0">
                <a:prstClr val="black">
                  <a:alpha val="3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 typeface="Arial" panose="020B0604020202090204" pitchFamily="34" charset="0"/>
                <a:buNone/>
              </a:pPr>
              <a:r>
                <a:rPr lang="zh-CN" altLang="en-US" sz="4050" b="1" dirty="0">
                  <a:solidFill>
                    <a:prstClr val="black">
                      <a:lumMod val="65000"/>
                      <a:lumOff val="35000"/>
                    </a:prstClr>
                  </a:solidFill>
                  <a:latin typeface="宋体" panose="02010600030101010101" pitchFamily="2" charset="-122"/>
                  <a:ea typeface="宋体" panose="02010600030101010101" pitchFamily="2" charset="-122"/>
                  <a:cs typeface="宋体" panose="02010600030101010101" pitchFamily="2" charset="-122"/>
                </a:rPr>
                <a:t>谢谢观看</a:t>
              </a:r>
              <a:endParaRPr lang="en-US" altLang="zh-CN" sz="3000" b="1" dirty="0">
                <a:solidFill>
                  <a:prstClr val="black">
                    <a:lumMod val="65000"/>
                    <a:lumOff val="35000"/>
                  </a:prstClr>
                </a:solidFill>
                <a:latin typeface="宋体" panose="02010600030101010101" pitchFamily="2" charset="-122"/>
                <a:ea typeface="宋体" panose="02010600030101010101" pitchFamily="2" charset="-122"/>
                <a:cs typeface="宋体" panose="02010600030101010101" pitchFamily="2" charset="-122"/>
              </a:endParaRPr>
            </a:p>
          </p:txBody>
        </p:sp>
        <p:sp>
          <p:nvSpPr>
            <p:cNvPr id="41" name="文本框 40"/>
            <p:cNvSpPr txBox="1"/>
            <p:nvPr/>
          </p:nvSpPr>
          <p:spPr>
            <a:xfrm>
              <a:off x="4464880" y="3380273"/>
              <a:ext cx="4356504" cy="528845"/>
            </a:xfrm>
            <a:prstGeom prst="rect">
              <a:avLst/>
            </a:prstGeom>
            <a:noFill/>
          </p:spPr>
          <p:txBody>
            <a:bodyPr wrap="square" rtlCol="0">
              <a:spAutoFit/>
            </a:bodyPr>
            <a:lstStyle/>
            <a:p>
              <a:pPr algn="ctr"/>
              <a:r>
                <a:rPr kumimoji="1" lang="zh-CN" altLang="en-US" sz="1500" b="1" dirty="0">
                  <a:solidFill>
                    <a:prstClr val="black">
                      <a:lumMod val="95000"/>
                      <a:lumOff val="5000"/>
                    </a:prstClr>
                  </a:solidFill>
                  <a:latin typeface="宋体" panose="02010600030101010101" pitchFamily="2" charset="-122"/>
                  <a:ea typeface="宋体" panose="02010600030101010101" pitchFamily="2" charset="-122"/>
                  <a:cs typeface="宋体" panose="02010600030101010101" pitchFamily="2" charset="-122"/>
                </a:rPr>
                <a:t>更多好课，请关注</a:t>
              </a:r>
              <a:r>
                <a:rPr kumimoji="1" lang="zh-CN" altLang="en-US" sz="1800" b="1" dirty="0">
                  <a:solidFill>
                    <a:srgbClr val="0087E1"/>
                  </a:solidFill>
                  <a:effectLst>
                    <a:outerShdw blurRad="50800" dist="76200" dir="2700000" algn="tl" rotWithShape="0">
                      <a:prstClr val="black">
                        <a:alpha val="30000"/>
                      </a:prstClr>
                    </a:outerShdw>
                  </a:effectLst>
                  <a:latin typeface="宋体" panose="02010600030101010101" pitchFamily="2" charset="-122"/>
                  <a:ea typeface="宋体" panose="02010600030101010101" pitchFamily="2" charset="-122"/>
                  <a:cs typeface="宋体" panose="02010600030101010101" pitchFamily="2" charset="-122"/>
                </a:rPr>
                <a:t>万门大学</a:t>
              </a:r>
              <a:r>
                <a:rPr kumimoji="1" lang="en-US" altLang="zh-CN" sz="1800" b="1" dirty="0">
                  <a:solidFill>
                    <a:srgbClr val="0087E1"/>
                  </a:solidFill>
                  <a:effectLst>
                    <a:outerShdw blurRad="50800" dist="76200" dir="2700000" algn="tl" rotWithShape="0">
                      <a:prstClr val="black">
                        <a:alpha val="30000"/>
                      </a:prstClr>
                    </a:outerShdw>
                  </a:effectLst>
                  <a:latin typeface="宋体" panose="02010600030101010101" pitchFamily="2" charset="-122"/>
                  <a:ea typeface="宋体" panose="02010600030101010101" pitchFamily="2" charset="-122"/>
                  <a:cs typeface="宋体" panose="02010600030101010101" pitchFamily="2" charset="-122"/>
                </a:rPr>
                <a:t>APP</a:t>
              </a:r>
              <a:endParaRPr kumimoji="1" lang="zh-CN" altLang="en-US" sz="1800" b="1" dirty="0">
                <a:solidFill>
                  <a:srgbClr val="0087E1"/>
                </a:solidFill>
                <a:effectLst>
                  <a:outerShdw blurRad="50800" dist="76200" dir="2700000" algn="tl" rotWithShape="0">
                    <a:prstClr val="black">
                      <a:alpha val="30000"/>
                    </a:prstClr>
                  </a:outerShdw>
                </a:effectLst>
                <a:latin typeface="宋体" panose="02010600030101010101" pitchFamily="2" charset="-122"/>
                <a:ea typeface="宋体" panose="02010600030101010101" pitchFamily="2" charset="-122"/>
                <a:cs typeface="宋体" panose="02010600030101010101" pitchFamily="2" charset="-122"/>
              </a:endParaRPr>
            </a:p>
          </p:txBody>
        </p:sp>
      </p:grpSp>
      <p:pic>
        <p:nvPicPr>
          <p:cNvPr id="42" name="图片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877973">
            <a:off x="5898717" y="3059209"/>
            <a:ext cx="233287" cy="233287"/>
          </a:xfrm>
          <a:prstGeom prst="rect">
            <a:avLst/>
          </a:prstGeom>
        </p:spPr>
      </p:pic>
      <p:sp>
        <p:nvSpPr>
          <p:cNvPr id="43" name="外同心圆剪裁"/>
          <p:cNvSpPr/>
          <p:nvPr/>
        </p:nvSpPr>
        <p:spPr>
          <a:xfrm>
            <a:off x="2639309" y="785380"/>
            <a:ext cx="3877200" cy="3565819"/>
          </a:xfrm>
          <a:custGeom>
            <a:avLst/>
            <a:gdLst/>
            <a:ahLst/>
            <a:cxnLst/>
            <a:rect l="l" t="t" r="r" b="b"/>
            <a:pathLst>
              <a:path w="5169600" h="4754425">
                <a:moveTo>
                  <a:pt x="5125532" y="1931907"/>
                </a:moveTo>
                <a:cubicBezTo>
                  <a:pt x="5155225" y="2076236"/>
                  <a:pt x="5169600" y="2225367"/>
                  <a:pt x="5169600" y="2377714"/>
                </a:cubicBezTo>
                <a:cubicBezTo>
                  <a:pt x="5169600" y="3506603"/>
                  <a:pt x="4380279" y="4458966"/>
                  <a:pt x="3300714" y="4754425"/>
                </a:cubicBezTo>
                <a:lnTo>
                  <a:pt x="3408743" y="4587332"/>
                </a:lnTo>
                <a:cubicBezTo>
                  <a:pt x="4361179" y="4266130"/>
                  <a:pt x="5042337" y="3397915"/>
                  <a:pt x="5042337" y="2377714"/>
                </a:cubicBezTo>
                <a:cubicBezTo>
                  <a:pt x="5042337" y="2280775"/>
                  <a:pt x="5036187" y="2185208"/>
                  <a:pt x="5022289" y="2091598"/>
                </a:cubicBezTo>
                <a:close/>
                <a:moveTo>
                  <a:pt x="1872964" y="0"/>
                </a:moveTo>
                <a:lnTo>
                  <a:pt x="1765287" y="166548"/>
                </a:lnTo>
                <a:cubicBezTo>
                  <a:pt x="810546" y="486595"/>
                  <a:pt x="127265" y="1355925"/>
                  <a:pt x="127265" y="2377714"/>
                </a:cubicBezTo>
                <a:cubicBezTo>
                  <a:pt x="127265" y="2476124"/>
                  <a:pt x="133603" y="2573119"/>
                  <a:pt x="147992" y="2668079"/>
                </a:cubicBezTo>
                <a:lnTo>
                  <a:pt x="44746" y="2827775"/>
                </a:lnTo>
                <a:cubicBezTo>
                  <a:pt x="14657" y="2682101"/>
                  <a:pt x="0" y="2531546"/>
                  <a:pt x="0" y="2377714"/>
                </a:cubicBezTo>
                <a:cubicBezTo>
                  <a:pt x="0" y="1247414"/>
                  <a:pt x="791298" y="294080"/>
                  <a:pt x="1872964" y="0"/>
                </a:cubicBezTo>
                <a:close/>
              </a:path>
            </a:pathLst>
          </a:custGeom>
          <a:solidFill>
            <a:srgbClr val="008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black"/>
              </a:solidFill>
              <a:latin typeface="宋体" panose="02010600030101010101" pitchFamily="2" charset="-122"/>
              <a:ea typeface="宋体" panose="02010600030101010101" pitchFamily="2" charset="-122"/>
              <a:cs typeface="宋体" panose="02010600030101010101" pitchFamily="2" charset="-122"/>
            </a:endParaRPr>
          </a:p>
        </p:txBody>
      </p:sp>
      <p:sp>
        <p:nvSpPr>
          <p:cNvPr id="44" name="内同心圆剪裁"/>
          <p:cNvSpPr/>
          <p:nvPr/>
        </p:nvSpPr>
        <p:spPr>
          <a:xfrm>
            <a:off x="3298500" y="1134506"/>
            <a:ext cx="2564968" cy="2862000"/>
          </a:xfrm>
          <a:custGeom>
            <a:avLst/>
            <a:gdLst/>
            <a:ahLst/>
            <a:cxnLst/>
            <a:rect l="l" t="t" r="r" b="b"/>
            <a:pathLst>
              <a:path w="3419957" h="3816000">
                <a:moveTo>
                  <a:pt x="8692" y="2892709"/>
                </a:moveTo>
                <a:lnTo>
                  <a:pt x="406506" y="2892709"/>
                </a:lnTo>
                <a:cubicBezTo>
                  <a:pt x="710747" y="3258511"/>
                  <a:pt x="1181633" y="3492556"/>
                  <a:pt x="1709978" y="3492556"/>
                </a:cubicBezTo>
                <a:cubicBezTo>
                  <a:pt x="2238323" y="3492556"/>
                  <a:pt x="2709210" y="3258511"/>
                  <a:pt x="3013450" y="2892709"/>
                </a:cubicBezTo>
                <a:lnTo>
                  <a:pt x="3411265" y="2892709"/>
                </a:lnTo>
                <a:cubicBezTo>
                  <a:pt x="3064805" y="3446577"/>
                  <a:pt x="2432365" y="3816000"/>
                  <a:pt x="1709978" y="3816000"/>
                </a:cubicBezTo>
                <a:cubicBezTo>
                  <a:pt x="987592" y="3816000"/>
                  <a:pt x="355151" y="3446577"/>
                  <a:pt x="8692" y="2892709"/>
                </a:cubicBezTo>
                <a:close/>
                <a:moveTo>
                  <a:pt x="1709978" y="0"/>
                </a:moveTo>
                <a:cubicBezTo>
                  <a:pt x="2438359" y="0"/>
                  <a:pt x="3075295" y="375580"/>
                  <a:pt x="3419957" y="937016"/>
                </a:cubicBezTo>
                <a:lnTo>
                  <a:pt x="3024238" y="937016"/>
                </a:lnTo>
                <a:cubicBezTo>
                  <a:pt x="2720727" y="563254"/>
                  <a:pt x="2244790" y="323444"/>
                  <a:pt x="1709978" y="323444"/>
                </a:cubicBezTo>
                <a:cubicBezTo>
                  <a:pt x="1175167" y="323444"/>
                  <a:pt x="699229" y="563254"/>
                  <a:pt x="395718" y="937016"/>
                </a:cubicBezTo>
                <a:lnTo>
                  <a:pt x="0" y="937016"/>
                </a:lnTo>
                <a:cubicBezTo>
                  <a:pt x="344661" y="375580"/>
                  <a:pt x="981597" y="0"/>
                  <a:pt x="1709978" y="0"/>
                </a:cubicBezTo>
                <a:close/>
              </a:path>
            </a:pathLst>
          </a:custGeom>
          <a:solidFill>
            <a:srgbClr val="008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black"/>
              </a:solidFill>
              <a:latin typeface="宋体" panose="02010600030101010101" pitchFamily="2" charset="-122"/>
              <a:ea typeface="宋体" panose="02010600030101010101" pitchFamily="2" charset="-122"/>
              <a:cs typeface="宋体" panose="02010600030101010101" pitchFamily="2" charset="-122"/>
            </a:endParaRPr>
          </a:p>
        </p:txBody>
      </p:sp>
      <p:sp>
        <p:nvSpPr>
          <p:cNvPr id="45" name="文本框 44"/>
          <p:cNvSpPr txBox="1">
            <a:spLocks noChangeArrowheads="1"/>
          </p:cNvSpPr>
          <p:nvPr/>
        </p:nvSpPr>
        <p:spPr bwMode="auto">
          <a:xfrm>
            <a:off x="92680" y="4740923"/>
            <a:ext cx="305658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DengXian" charset="-122"/>
                <a:ea typeface="DengXian" charset="-122"/>
                <a:cs typeface="DengXian" charset="-122"/>
              </a:defRPr>
            </a:lvl1pPr>
            <a:lvl2pPr marL="742950" indent="-285750">
              <a:defRPr>
                <a:solidFill>
                  <a:schemeClr val="tx1"/>
                </a:solidFill>
                <a:latin typeface="DengXian" charset="-122"/>
                <a:ea typeface="DengXian" charset="-122"/>
                <a:cs typeface="DengXian" charset="-122"/>
              </a:defRPr>
            </a:lvl2pPr>
            <a:lvl3pPr marL="1143000" indent="-228600">
              <a:defRPr>
                <a:solidFill>
                  <a:schemeClr val="tx1"/>
                </a:solidFill>
                <a:latin typeface="DengXian" charset="-122"/>
                <a:ea typeface="DengXian" charset="-122"/>
                <a:cs typeface="DengXian" charset="-122"/>
              </a:defRPr>
            </a:lvl3pPr>
            <a:lvl4pPr marL="1600200" indent="-228600">
              <a:defRPr>
                <a:solidFill>
                  <a:schemeClr val="tx1"/>
                </a:solidFill>
                <a:latin typeface="DengXian" charset="-122"/>
                <a:ea typeface="DengXian" charset="-122"/>
                <a:cs typeface="DengXian" charset="-122"/>
              </a:defRPr>
            </a:lvl4pPr>
            <a:lvl5pPr marL="2057400" indent="-228600">
              <a:defRPr>
                <a:solidFill>
                  <a:schemeClr val="tx1"/>
                </a:solidFill>
                <a:latin typeface="DengXian" charset="-122"/>
                <a:ea typeface="DengXian" charset="-122"/>
                <a:cs typeface="DengXian" charset="-122"/>
              </a:defRPr>
            </a:lvl5pPr>
            <a:lvl6pPr marL="2514600" indent="-228600" fontAlgn="base">
              <a:spcBef>
                <a:spcPct val="0"/>
              </a:spcBef>
              <a:spcAft>
                <a:spcPct val="0"/>
              </a:spcAft>
              <a:defRPr>
                <a:solidFill>
                  <a:schemeClr val="tx1"/>
                </a:solidFill>
                <a:latin typeface="DengXian" charset="-122"/>
                <a:ea typeface="DengXian" charset="-122"/>
                <a:cs typeface="DengXian" charset="-122"/>
              </a:defRPr>
            </a:lvl6pPr>
            <a:lvl7pPr marL="2971800" indent="-228600" fontAlgn="base">
              <a:spcBef>
                <a:spcPct val="0"/>
              </a:spcBef>
              <a:spcAft>
                <a:spcPct val="0"/>
              </a:spcAft>
              <a:defRPr>
                <a:solidFill>
                  <a:schemeClr val="tx1"/>
                </a:solidFill>
                <a:latin typeface="DengXian" charset="-122"/>
                <a:ea typeface="DengXian" charset="-122"/>
                <a:cs typeface="DengXian" charset="-122"/>
              </a:defRPr>
            </a:lvl7pPr>
            <a:lvl8pPr marL="3429000" indent="-228600" fontAlgn="base">
              <a:spcBef>
                <a:spcPct val="0"/>
              </a:spcBef>
              <a:spcAft>
                <a:spcPct val="0"/>
              </a:spcAft>
              <a:defRPr>
                <a:solidFill>
                  <a:schemeClr val="tx1"/>
                </a:solidFill>
                <a:latin typeface="DengXian" charset="-122"/>
                <a:ea typeface="DengXian" charset="-122"/>
                <a:cs typeface="DengXian" charset="-122"/>
              </a:defRPr>
            </a:lvl8pPr>
            <a:lvl9pPr marL="3886200" indent="-228600" fontAlgn="base">
              <a:spcBef>
                <a:spcPct val="0"/>
              </a:spcBef>
              <a:spcAft>
                <a:spcPct val="0"/>
              </a:spcAft>
              <a:defRPr>
                <a:solidFill>
                  <a:schemeClr val="tx1"/>
                </a:solidFill>
                <a:latin typeface="DengXian" charset="-122"/>
                <a:ea typeface="DengXian" charset="-122"/>
                <a:cs typeface="DengXian" charset="-122"/>
              </a:defRPr>
            </a:lvl9pPr>
          </a:lstStyle>
          <a:p>
            <a:r>
              <a:rPr lang="zh-CN" altLang="en-US" sz="105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视频图片均来源于网络，</a:t>
            </a:r>
            <a:r>
              <a:rPr kumimoji="1" lang="zh-CN" altLang="en-US" sz="105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如有侵权请联系我们</a:t>
            </a: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从全连接层到卷积</a:t>
            </a:r>
          </a:p>
        </p:txBody>
      </p:sp>
      <p:grpSp>
        <p:nvGrpSpPr>
          <p:cNvPr id="5" name="组合 4">
            <a:extLst>
              <a:ext uri="{FF2B5EF4-FFF2-40B4-BE49-F238E27FC236}">
                <a16:creationId xmlns:a16="http://schemas.microsoft.com/office/drawing/2014/main" id="{B5701FE7-0F67-694B-86A7-849B01F64639}"/>
              </a:ext>
            </a:extLst>
          </p:cNvPr>
          <p:cNvGrpSpPr/>
          <p:nvPr/>
        </p:nvGrpSpPr>
        <p:grpSpPr>
          <a:xfrm>
            <a:off x="6885601" y="2331108"/>
            <a:ext cx="942968" cy="1410643"/>
            <a:chOff x="9180800" y="3108144"/>
            <a:chExt cx="1257291" cy="1880857"/>
          </a:xfrm>
        </p:grpSpPr>
        <p:sp>
          <p:nvSpPr>
            <p:cNvPr id="6" name="等腰三角形 19">
              <a:extLst>
                <a:ext uri="{FF2B5EF4-FFF2-40B4-BE49-F238E27FC236}">
                  <a16:creationId xmlns:a16="http://schemas.microsoft.com/office/drawing/2014/main" id="{7DD2A726-F86E-EB44-B684-407B0826E1A8}"/>
                </a:ext>
              </a:extLst>
            </p:cNvPr>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7" name="等腰三角形 20">
              <a:extLst>
                <a:ext uri="{FF2B5EF4-FFF2-40B4-BE49-F238E27FC236}">
                  <a16:creationId xmlns:a16="http://schemas.microsoft.com/office/drawing/2014/main" id="{BC3A731F-F89E-0E47-8F72-AF24F10CCDEE}"/>
                </a:ext>
              </a:extLst>
            </p:cNvPr>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8" name="等腰三角形 21">
              <a:extLst>
                <a:ext uri="{FF2B5EF4-FFF2-40B4-BE49-F238E27FC236}">
                  <a16:creationId xmlns:a16="http://schemas.microsoft.com/office/drawing/2014/main" id="{2B6EBA09-76B9-DA49-8908-4C5928B52F4F}"/>
                </a:ext>
              </a:extLst>
            </p:cNvPr>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nvGrpSpPr>
            <p:cNvPr id="9" name="组合 8">
              <a:extLst>
                <a:ext uri="{FF2B5EF4-FFF2-40B4-BE49-F238E27FC236}">
                  <a16:creationId xmlns:a16="http://schemas.microsoft.com/office/drawing/2014/main" id="{AEA0B7A3-C0CA-2D4A-B8BA-4B6FCC368831}"/>
                </a:ext>
              </a:extLst>
            </p:cNvPr>
            <p:cNvGrpSpPr/>
            <p:nvPr/>
          </p:nvGrpSpPr>
          <p:grpSpPr>
            <a:xfrm rot="7938589">
              <a:off x="9125099" y="3676009"/>
              <a:ext cx="1368693" cy="1257291"/>
              <a:chOff x="1145739" y="762009"/>
              <a:chExt cx="1001675" cy="920146"/>
            </a:xfrm>
          </p:grpSpPr>
          <p:sp>
            <p:nvSpPr>
              <p:cNvPr id="10" name="等腰三角形 47">
                <a:extLst>
                  <a:ext uri="{FF2B5EF4-FFF2-40B4-BE49-F238E27FC236}">
                    <a16:creationId xmlns:a16="http://schemas.microsoft.com/office/drawing/2014/main" id="{0A9CE6E3-AF5A-3A4B-A14F-57836B29FE31}"/>
                  </a:ext>
                </a:extLst>
              </p:cNvPr>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11" name="椭圆 10">
                <a:extLst>
                  <a:ext uri="{FF2B5EF4-FFF2-40B4-BE49-F238E27FC236}">
                    <a16:creationId xmlns:a16="http://schemas.microsoft.com/office/drawing/2014/main" id="{8F5F060C-3E71-F549-8DDC-3A8066546376}"/>
                  </a:ext>
                </a:extLst>
              </p:cNvPr>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12" name="椭圆 11">
                <a:extLst>
                  <a:ext uri="{FF2B5EF4-FFF2-40B4-BE49-F238E27FC236}">
                    <a16:creationId xmlns:a16="http://schemas.microsoft.com/office/drawing/2014/main" id="{5EBF8F9A-EFF5-DE47-AD99-8DE9465632F9}"/>
                  </a:ext>
                </a:extLst>
              </p:cNvPr>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13" name="椭圆 12">
                <a:extLst>
                  <a:ext uri="{FF2B5EF4-FFF2-40B4-BE49-F238E27FC236}">
                    <a16:creationId xmlns:a16="http://schemas.microsoft.com/office/drawing/2014/main" id="{A12B6F5B-4EAB-4543-B4C2-782033872894}"/>
                  </a:ext>
                </a:extLst>
              </p:cNvPr>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grpSp>
      <p:sp>
        <p:nvSpPr>
          <p:cNvPr id="37" name="Text Placeholder 2"/>
          <p:cNvSpPr txBox="1"/>
          <p:nvPr/>
        </p:nvSpPr>
        <p:spPr>
          <a:xfrm>
            <a:off x="1595313" y="1058945"/>
            <a:ext cx="5151432"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我们之前讨论的多层感知机十分适合处理表格数据。表格数据中的每行对应每个样本，每列分别对应每个特征。这些特征之间的交互可能产生影响，但我们没有考虑</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特征交互结构</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上的先验假设。</a:t>
            </a: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有时我们缺乏足够的知识来指导更巧妙的模型结构设计，此时多层感知机可能是最好的选择。然而，对于</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高维感知数据</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（如图像），这种无结构网络可能会变得笨拙。</a:t>
            </a:r>
            <a:endParaRPr lang="en-US" altLang="zh-CN" sz="1400" dirty="0">
              <a:solidFill>
                <a:srgbClr val="0070C0"/>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如今人类视觉和传统机器学习模型都能很好地区分猫和狗。这是因为图像中有丰富的结构，人类和机器学习模型都可以利用这些结构。 </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卷积神经网络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(convolutional neural networks</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CNN)</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是机器学习利用自然图像中一些已知结构的创造性方法。</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Tree>
    <p:extLst>
      <p:ext uri="{BB962C8B-B14F-4D97-AF65-F5344CB8AC3E}">
        <p14:creationId xmlns:p14="http://schemas.microsoft.com/office/powerpoint/2010/main" val="108956700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从全连接层到卷积</a:t>
            </a:r>
          </a:p>
        </p:txBody>
      </p:sp>
      <p:grpSp>
        <p:nvGrpSpPr>
          <p:cNvPr id="5" name="组合 4">
            <a:extLst>
              <a:ext uri="{FF2B5EF4-FFF2-40B4-BE49-F238E27FC236}">
                <a16:creationId xmlns:a16="http://schemas.microsoft.com/office/drawing/2014/main" id="{B5701FE7-0F67-694B-86A7-849B01F64639}"/>
              </a:ext>
            </a:extLst>
          </p:cNvPr>
          <p:cNvGrpSpPr/>
          <p:nvPr/>
        </p:nvGrpSpPr>
        <p:grpSpPr>
          <a:xfrm>
            <a:off x="6885601" y="2331108"/>
            <a:ext cx="942968" cy="1410643"/>
            <a:chOff x="9180800" y="3108144"/>
            <a:chExt cx="1257291" cy="1880857"/>
          </a:xfrm>
        </p:grpSpPr>
        <p:sp>
          <p:nvSpPr>
            <p:cNvPr id="6" name="等腰三角形 19">
              <a:extLst>
                <a:ext uri="{FF2B5EF4-FFF2-40B4-BE49-F238E27FC236}">
                  <a16:creationId xmlns:a16="http://schemas.microsoft.com/office/drawing/2014/main" id="{7DD2A726-F86E-EB44-B684-407B0826E1A8}"/>
                </a:ext>
              </a:extLst>
            </p:cNvPr>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7" name="等腰三角形 20">
              <a:extLst>
                <a:ext uri="{FF2B5EF4-FFF2-40B4-BE49-F238E27FC236}">
                  <a16:creationId xmlns:a16="http://schemas.microsoft.com/office/drawing/2014/main" id="{BC3A731F-F89E-0E47-8F72-AF24F10CCDEE}"/>
                </a:ext>
              </a:extLst>
            </p:cNvPr>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8" name="等腰三角形 21">
              <a:extLst>
                <a:ext uri="{FF2B5EF4-FFF2-40B4-BE49-F238E27FC236}">
                  <a16:creationId xmlns:a16="http://schemas.microsoft.com/office/drawing/2014/main" id="{2B6EBA09-76B9-DA49-8908-4C5928B52F4F}"/>
                </a:ext>
              </a:extLst>
            </p:cNvPr>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nvGrpSpPr>
            <p:cNvPr id="9" name="组合 8">
              <a:extLst>
                <a:ext uri="{FF2B5EF4-FFF2-40B4-BE49-F238E27FC236}">
                  <a16:creationId xmlns:a16="http://schemas.microsoft.com/office/drawing/2014/main" id="{AEA0B7A3-C0CA-2D4A-B8BA-4B6FCC368831}"/>
                </a:ext>
              </a:extLst>
            </p:cNvPr>
            <p:cNvGrpSpPr/>
            <p:nvPr/>
          </p:nvGrpSpPr>
          <p:grpSpPr>
            <a:xfrm rot="7938589">
              <a:off x="9125099" y="3676009"/>
              <a:ext cx="1368693" cy="1257291"/>
              <a:chOff x="1145739" y="762009"/>
              <a:chExt cx="1001675" cy="920146"/>
            </a:xfrm>
          </p:grpSpPr>
          <p:sp>
            <p:nvSpPr>
              <p:cNvPr id="10" name="等腰三角形 47">
                <a:extLst>
                  <a:ext uri="{FF2B5EF4-FFF2-40B4-BE49-F238E27FC236}">
                    <a16:creationId xmlns:a16="http://schemas.microsoft.com/office/drawing/2014/main" id="{0A9CE6E3-AF5A-3A4B-A14F-57836B29FE31}"/>
                  </a:ext>
                </a:extLst>
              </p:cNvPr>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11" name="椭圆 10">
                <a:extLst>
                  <a:ext uri="{FF2B5EF4-FFF2-40B4-BE49-F238E27FC236}">
                    <a16:creationId xmlns:a16="http://schemas.microsoft.com/office/drawing/2014/main" id="{8F5F060C-3E71-F549-8DDC-3A8066546376}"/>
                  </a:ext>
                </a:extLst>
              </p:cNvPr>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12" name="椭圆 11">
                <a:extLst>
                  <a:ext uri="{FF2B5EF4-FFF2-40B4-BE49-F238E27FC236}">
                    <a16:creationId xmlns:a16="http://schemas.microsoft.com/office/drawing/2014/main" id="{5EBF8F9A-EFF5-DE47-AD99-8DE9465632F9}"/>
                  </a:ext>
                </a:extLst>
              </p:cNvPr>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13" name="椭圆 12">
                <a:extLst>
                  <a:ext uri="{FF2B5EF4-FFF2-40B4-BE49-F238E27FC236}">
                    <a16:creationId xmlns:a16="http://schemas.microsoft.com/office/drawing/2014/main" id="{A12B6F5B-4EAB-4543-B4C2-782033872894}"/>
                  </a:ext>
                </a:extLst>
              </p:cNvPr>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grpSp>
      <p:sp>
        <p:nvSpPr>
          <p:cNvPr id="37" name="Text Placeholder 2"/>
          <p:cNvSpPr txBox="1"/>
          <p:nvPr/>
        </p:nvSpPr>
        <p:spPr>
          <a:xfrm>
            <a:off x="1595312" y="1058945"/>
            <a:ext cx="6584411"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设计适合于计算机视觉的神经网络结构：</a:t>
            </a:r>
          </a:p>
          <a:p>
            <a:pPr lvl="1">
              <a:lnSpc>
                <a:spcPts val="2080"/>
              </a:lnSpc>
            </a:pP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平移不变性</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：不管出现在图像中的哪个位置，神经网络的底层应该对相同的图像区域做出类似的响应。这个原理即为“平移不变性”。</a:t>
            </a:r>
          </a:p>
          <a:p>
            <a:pPr lvl="1">
              <a:lnSpc>
                <a:spcPts val="2080"/>
              </a:lnSpc>
            </a:pP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局部性</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：神经网络的底层应该只探索输入图像中的局部区域，而不考虑图像远处区域的内容，这就是“局部性”原则。最终，这些局部特征可以融会贯通，在整个图像级别上做出预测。</a:t>
            </a: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稍后我们就可以看到这是如何转化为数学表示的。</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3BF5C3AF-C028-404F-AAFA-24321648D1EE}"/>
              </a:ext>
            </a:extLst>
          </p:cNvPr>
          <p:cNvPicPr>
            <a:picLocks noChangeAspect="1"/>
          </p:cNvPicPr>
          <p:nvPr/>
        </p:nvPicPr>
        <p:blipFill>
          <a:blip r:embed="rId2"/>
          <a:stretch>
            <a:fillRect/>
          </a:stretch>
        </p:blipFill>
        <p:spPr>
          <a:xfrm>
            <a:off x="2685547" y="3401352"/>
            <a:ext cx="3830582" cy="1432921"/>
          </a:xfrm>
          <a:prstGeom prst="rect">
            <a:avLst/>
          </a:prstGeom>
        </p:spPr>
      </p:pic>
    </p:spTree>
    <p:extLst>
      <p:ext uri="{BB962C8B-B14F-4D97-AF65-F5344CB8AC3E}">
        <p14:creationId xmlns:p14="http://schemas.microsoft.com/office/powerpoint/2010/main" val="161828941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图像卷积层</a:t>
            </a:r>
          </a:p>
        </p:txBody>
      </p:sp>
      <p:sp>
        <p:nvSpPr>
          <p:cNvPr id="37" name="Text Placeholder 2"/>
          <p:cNvSpPr txBox="1"/>
          <p:nvPr/>
        </p:nvSpPr>
        <p:spPr>
          <a:xfrm>
            <a:off x="1595312" y="1058945"/>
            <a:ext cx="6584411"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虽然卷积层得名于</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卷积</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convolution</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运算，但我们通常在卷积层中使用更加直观的</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互相关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cross-correlation</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运算。在二维卷积层中，一个二维输入数组和一个二维核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kernel</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数组通过互相关运算输出一个二维数组。 </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我们用一个具体例子来解释二维互相关运算的含义。如下图所示，输入是一个高和宽均为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3</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的二维数组。我们将该数组的形状记为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3×3</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或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(3,</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3)</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。核数组的高和宽分别为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2</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。该数组在卷积计算中又称</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卷积核</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或</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过滤器</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filter</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卷积核窗口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又称卷积窗口</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的形状取决于卷积核的高和宽，即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2×2</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。下图中的阴影部分为第一个输出元素及其计算所使用的输入和核数组元素：</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0×0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1×1</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3×2</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4×3</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19</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14" name="图片 13">
            <a:extLst>
              <a:ext uri="{FF2B5EF4-FFF2-40B4-BE49-F238E27FC236}">
                <a16:creationId xmlns:a16="http://schemas.microsoft.com/office/drawing/2014/main" id="{C50789E6-8578-8C4E-910C-633AC12E556E}"/>
              </a:ext>
            </a:extLst>
          </p:cNvPr>
          <p:cNvPicPr>
            <a:picLocks noChangeAspect="1"/>
          </p:cNvPicPr>
          <p:nvPr/>
        </p:nvPicPr>
        <p:blipFill>
          <a:blip r:embed="rId2"/>
          <a:stretch>
            <a:fillRect/>
          </a:stretch>
        </p:blipFill>
        <p:spPr>
          <a:xfrm>
            <a:off x="3310149" y="3547872"/>
            <a:ext cx="2779756" cy="1107874"/>
          </a:xfrm>
          <a:prstGeom prst="rect">
            <a:avLst/>
          </a:prstGeom>
        </p:spPr>
      </p:pic>
    </p:spTree>
    <p:extLst>
      <p:ext uri="{BB962C8B-B14F-4D97-AF65-F5344CB8AC3E}">
        <p14:creationId xmlns:p14="http://schemas.microsoft.com/office/powerpoint/2010/main" val="33746505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图像卷积层</a:t>
            </a:r>
          </a:p>
        </p:txBody>
      </p:sp>
      <p:sp>
        <p:nvSpPr>
          <p:cNvPr id="37" name="Text Placeholder 2"/>
          <p:cNvSpPr txBox="1"/>
          <p:nvPr/>
        </p:nvSpPr>
        <p:spPr>
          <a:xfrm>
            <a:off x="1595312" y="1058945"/>
            <a:ext cx="6584411"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虽然卷积层得名于</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卷积</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convolution</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运算，但我们通常在卷积层中使用更加直观的</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互相关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cross-correlation</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运算。在二维卷积层中，一个二维输入数组和一个二维核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kernel</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数组通过互相关运算输出一个二维数组。 </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9" name="图片 8">
            <a:extLst>
              <a:ext uri="{FF2B5EF4-FFF2-40B4-BE49-F238E27FC236}">
                <a16:creationId xmlns:a16="http://schemas.microsoft.com/office/drawing/2014/main" id="{047CE246-5470-B74B-90A6-E6F96CFEFFCE}"/>
              </a:ext>
            </a:extLst>
          </p:cNvPr>
          <p:cNvPicPr>
            <a:picLocks noChangeAspect="1"/>
          </p:cNvPicPr>
          <p:nvPr/>
        </p:nvPicPr>
        <p:blipFill>
          <a:blip r:embed="rId2"/>
          <a:stretch>
            <a:fillRect/>
          </a:stretch>
        </p:blipFill>
        <p:spPr>
          <a:xfrm>
            <a:off x="2048256" y="1923668"/>
            <a:ext cx="5724144" cy="3219832"/>
          </a:xfrm>
          <a:prstGeom prst="rect">
            <a:avLst/>
          </a:prstGeom>
        </p:spPr>
      </p:pic>
    </p:spTree>
    <p:extLst>
      <p:ext uri="{BB962C8B-B14F-4D97-AF65-F5344CB8AC3E}">
        <p14:creationId xmlns:p14="http://schemas.microsoft.com/office/powerpoint/2010/main" val="182803496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444516D-1886-F143-953D-7926F1298A39}"/>
              </a:ext>
            </a:extLst>
          </p:cNvPr>
          <p:cNvPicPr>
            <a:picLocks noChangeAspect="1"/>
          </p:cNvPicPr>
          <p:nvPr/>
        </p:nvPicPr>
        <p:blipFill>
          <a:blip r:embed="rId2"/>
          <a:stretch>
            <a:fillRect/>
          </a:stretch>
        </p:blipFill>
        <p:spPr>
          <a:xfrm>
            <a:off x="2048256" y="1923668"/>
            <a:ext cx="5724144" cy="3219832"/>
          </a:xfrm>
          <a:prstGeom prst="rect">
            <a:avLst/>
          </a:prstGeom>
        </p:spPr>
      </p:pic>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图像卷积层</a:t>
            </a:r>
          </a:p>
        </p:txBody>
      </p:sp>
      <p:sp>
        <p:nvSpPr>
          <p:cNvPr id="37" name="Text Placeholder 2"/>
          <p:cNvSpPr txBox="1"/>
          <p:nvPr/>
        </p:nvSpPr>
        <p:spPr>
          <a:xfrm>
            <a:off x="1595312" y="1058945"/>
            <a:ext cx="6584411"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二维卷积层输出的二维数组可以看作是输入在空间维度（宽和高）上某一级的表征，也叫</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特征图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(feature map)</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。影响元素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x</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的前向计算的所有可能输入区域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可能大于输入的实际尺寸</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叫做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x</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感受野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(receptive field)</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可见，我们可以通过</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更深的</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卷积神经网络使特征图中单个元素的感受野变得更加广阔，从而捕捉输入上更大尺寸的特征。</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下面，我们来深入理解一下卷积。</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Tree>
    <p:extLst>
      <p:ext uri="{BB962C8B-B14F-4D97-AF65-F5344CB8AC3E}">
        <p14:creationId xmlns:p14="http://schemas.microsoft.com/office/powerpoint/2010/main" val="350134481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卷积</a:t>
            </a:r>
          </a:p>
        </p:txBody>
      </p:sp>
      <p:sp>
        <p:nvSpPr>
          <p:cNvPr id="37" name="Text Placeholder 2"/>
          <p:cNvSpPr txBox="1"/>
          <p:nvPr/>
        </p:nvSpPr>
        <p:spPr>
          <a:xfrm>
            <a:off x="1595312" y="884378"/>
            <a:ext cx="6742353"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从信号处理的角度给出卷积的定义和描述，将会更有助于我们理解卷积神经网络。</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在数字信号处理中，时域卷积运算对应的是一种有限长单位冲激响应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Finite Impulse Response, FIR)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滤波器，这是一种基于</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线性性</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linearity)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时间平移不变性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time invariance)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的滤波系统。</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卷积作为两个实变函数的一种数学运算。考虑输入时域信号       ，用        表示滤波器内的一个加权函数，则该滤波器的输出信号可以表示为：</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这种运算就叫做</a:t>
            </a:r>
            <a:r>
              <a:rPr lang="zh-CN" altLang="en-US" sz="1400" dirty="0">
                <a:solidFill>
                  <a:srgbClr val="C00000"/>
                </a:solidFill>
                <a:latin typeface="Times New Roman" panose="02020603050405020304" pitchFamily="18" charset="0"/>
                <a:ea typeface="宋体" charset="0"/>
                <a:cs typeface="Times New Roman" panose="02020603050405020304" pitchFamily="18" charset="0"/>
              </a:rPr>
              <a:t>卷积</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convolution)</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卷积运算通常用星号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表示。</a:t>
            </a:r>
          </a:p>
        </p:txBody>
      </p:sp>
      <p:pic>
        <p:nvPicPr>
          <p:cNvPr id="3" name="图片 2">
            <a:extLst>
              <a:ext uri="{FF2B5EF4-FFF2-40B4-BE49-F238E27FC236}">
                <a16:creationId xmlns:a16="http://schemas.microsoft.com/office/drawing/2014/main" id="{D4437C16-D01B-E54A-BF76-06A3D62153D9}"/>
              </a:ext>
            </a:extLst>
          </p:cNvPr>
          <p:cNvPicPr>
            <a:picLocks noChangeAspect="1"/>
          </p:cNvPicPr>
          <p:nvPr/>
        </p:nvPicPr>
        <p:blipFill>
          <a:blip r:embed="rId2"/>
          <a:stretch>
            <a:fillRect/>
          </a:stretch>
        </p:blipFill>
        <p:spPr>
          <a:xfrm>
            <a:off x="6557692" y="2294834"/>
            <a:ext cx="269421" cy="171450"/>
          </a:xfrm>
          <a:prstGeom prst="rect">
            <a:avLst/>
          </a:prstGeom>
        </p:spPr>
      </p:pic>
      <p:pic>
        <p:nvPicPr>
          <p:cNvPr id="4" name="图片 3">
            <a:extLst>
              <a:ext uri="{FF2B5EF4-FFF2-40B4-BE49-F238E27FC236}">
                <a16:creationId xmlns:a16="http://schemas.microsoft.com/office/drawing/2014/main" id="{22ED5CC2-44C1-A24D-92F1-D39BBD4FC46F}"/>
              </a:ext>
            </a:extLst>
          </p:cNvPr>
          <p:cNvPicPr>
            <a:picLocks noChangeAspect="1"/>
          </p:cNvPicPr>
          <p:nvPr/>
        </p:nvPicPr>
        <p:blipFill>
          <a:blip r:embed="rId3"/>
          <a:stretch>
            <a:fillRect/>
          </a:stretch>
        </p:blipFill>
        <p:spPr>
          <a:xfrm>
            <a:off x="7239588" y="2294834"/>
            <a:ext cx="293914" cy="171450"/>
          </a:xfrm>
          <a:prstGeom prst="rect">
            <a:avLst/>
          </a:prstGeom>
        </p:spPr>
      </p:pic>
      <p:pic>
        <p:nvPicPr>
          <p:cNvPr id="14" name="图片 13">
            <a:extLst>
              <a:ext uri="{FF2B5EF4-FFF2-40B4-BE49-F238E27FC236}">
                <a16:creationId xmlns:a16="http://schemas.microsoft.com/office/drawing/2014/main" id="{35AE3126-3C1B-0646-83A1-B3904BEF2D47}"/>
              </a:ext>
            </a:extLst>
          </p:cNvPr>
          <p:cNvPicPr>
            <a:picLocks noChangeAspect="1"/>
          </p:cNvPicPr>
          <p:nvPr/>
        </p:nvPicPr>
        <p:blipFill>
          <a:blip r:embed="rId4"/>
          <a:stretch>
            <a:fillRect/>
          </a:stretch>
        </p:blipFill>
        <p:spPr>
          <a:xfrm>
            <a:off x="3521784" y="2895429"/>
            <a:ext cx="2889408" cy="397625"/>
          </a:xfrm>
          <a:prstGeom prst="rect">
            <a:avLst/>
          </a:prstGeom>
        </p:spPr>
      </p:pic>
      <p:sp>
        <p:nvSpPr>
          <p:cNvPr id="15" name="矩形 14">
            <a:extLst>
              <a:ext uri="{FF2B5EF4-FFF2-40B4-BE49-F238E27FC236}">
                <a16:creationId xmlns:a16="http://schemas.microsoft.com/office/drawing/2014/main" id="{753B4DF7-2ED9-F14F-A4F1-FE2CECCA9B5F}"/>
              </a:ext>
            </a:extLst>
          </p:cNvPr>
          <p:cNvSpPr/>
          <p:nvPr/>
        </p:nvSpPr>
        <p:spPr>
          <a:xfrm>
            <a:off x="4833208" y="3463637"/>
            <a:ext cx="533936" cy="44888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 name="直线箭头连接符 17">
            <a:extLst>
              <a:ext uri="{FF2B5EF4-FFF2-40B4-BE49-F238E27FC236}">
                <a16:creationId xmlns:a16="http://schemas.microsoft.com/office/drawing/2014/main" id="{47A06363-2336-D740-AF29-CD1C77D10F6F}"/>
              </a:ext>
            </a:extLst>
          </p:cNvPr>
          <p:cNvCxnSpPr>
            <a:stCxn id="15" idx="3"/>
          </p:cNvCxnSpPr>
          <p:nvPr/>
        </p:nvCxnSpPr>
        <p:spPr>
          <a:xfrm flipV="1">
            <a:off x="5367144" y="3688080"/>
            <a:ext cx="47179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5EE34208-F396-B44F-97B2-70D4486B4A65}"/>
              </a:ext>
            </a:extLst>
          </p:cNvPr>
          <p:cNvCxnSpPr>
            <a:cxnSpLocks/>
            <a:endCxn id="15" idx="1"/>
          </p:cNvCxnSpPr>
          <p:nvPr/>
        </p:nvCxnSpPr>
        <p:spPr>
          <a:xfrm>
            <a:off x="4353634" y="3688081"/>
            <a:ext cx="479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8A296730-19A4-A046-A6FD-8C62B0979FC2}"/>
              </a:ext>
            </a:extLst>
          </p:cNvPr>
          <p:cNvPicPr>
            <a:picLocks noChangeAspect="1"/>
          </p:cNvPicPr>
          <p:nvPr/>
        </p:nvPicPr>
        <p:blipFill>
          <a:blip r:embed="rId2"/>
          <a:stretch>
            <a:fillRect/>
          </a:stretch>
        </p:blipFill>
        <p:spPr>
          <a:xfrm>
            <a:off x="3950686" y="3602864"/>
            <a:ext cx="269421" cy="171450"/>
          </a:xfrm>
          <a:prstGeom prst="rect">
            <a:avLst/>
          </a:prstGeom>
        </p:spPr>
      </p:pic>
      <p:pic>
        <p:nvPicPr>
          <p:cNvPr id="21" name="图片 20">
            <a:extLst>
              <a:ext uri="{FF2B5EF4-FFF2-40B4-BE49-F238E27FC236}">
                <a16:creationId xmlns:a16="http://schemas.microsoft.com/office/drawing/2014/main" id="{9B39EA38-DFF6-784F-85E2-F21AA9FE4EDD}"/>
              </a:ext>
            </a:extLst>
          </p:cNvPr>
          <p:cNvPicPr>
            <a:picLocks noChangeAspect="1"/>
          </p:cNvPicPr>
          <p:nvPr/>
        </p:nvPicPr>
        <p:blipFill>
          <a:blip r:embed="rId5"/>
          <a:stretch>
            <a:fillRect/>
          </a:stretch>
        </p:blipFill>
        <p:spPr>
          <a:xfrm>
            <a:off x="5992628" y="3597302"/>
            <a:ext cx="252148" cy="176504"/>
          </a:xfrm>
          <a:prstGeom prst="rect">
            <a:avLst/>
          </a:prstGeom>
        </p:spPr>
      </p:pic>
      <p:pic>
        <p:nvPicPr>
          <p:cNvPr id="25" name="图片 24">
            <a:extLst>
              <a:ext uri="{FF2B5EF4-FFF2-40B4-BE49-F238E27FC236}">
                <a16:creationId xmlns:a16="http://schemas.microsoft.com/office/drawing/2014/main" id="{E6C29C84-BA48-7C43-A528-9BEF53947CFA}"/>
              </a:ext>
            </a:extLst>
          </p:cNvPr>
          <p:cNvPicPr>
            <a:picLocks noChangeAspect="1"/>
          </p:cNvPicPr>
          <p:nvPr/>
        </p:nvPicPr>
        <p:blipFill>
          <a:blip r:embed="rId3"/>
          <a:stretch>
            <a:fillRect/>
          </a:stretch>
        </p:blipFill>
        <p:spPr>
          <a:xfrm>
            <a:off x="4953219" y="3602356"/>
            <a:ext cx="293914" cy="171450"/>
          </a:xfrm>
          <a:prstGeom prst="rect">
            <a:avLst/>
          </a:prstGeom>
        </p:spPr>
      </p:pic>
    </p:spTree>
    <p:extLst>
      <p:ext uri="{BB962C8B-B14F-4D97-AF65-F5344CB8AC3E}">
        <p14:creationId xmlns:p14="http://schemas.microsoft.com/office/powerpoint/2010/main" val="358841151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卷积</a:t>
            </a:r>
          </a:p>
        </p:txBody>
      </p:sp>
      <p:sp>
        <p:nvSpPr>
          <p:cNvPr id="37" name="Text Placeholder 2"/>
          <p:cNvSpPr txBox="1"/>
          <p:nvPr/>
        </p:nvSpPr>
        <p:spPr>
          <a:xfrm>
            <a:off x="1595312" y="884378"/>
            <a:ext cx="6742353" cy="2490589"/>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从信号处理的角度给出卷积的定义和描述，将会更有助于我们理解卷积神经网络。</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在数字信号处理中，时域卷积运算对应的是一种有限长单位冲激响应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Finite Impulse Response, FIR)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滤波器，这是一种基于</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线性性</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linearity)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a:t>
            </a:r>
            <a:r>
              <a:rPr lang="zh-CN" altLang="en-US" sz="1400" dirty="0">
                <a:solidFill>
                  <a:schemeClr val="accent1"/>
                </a:solidFill>
                <a:latin typeface="Times New Roman" panose="02020603050405020304" pitchFamily="18" charset="0"/>
                <a:ea typeface="宋体" charset="0"/>
                <a:cs typeface="Times New Roman" panose="02020603050405020304" pitchFamily="18" charset="0"/>
              </a:rPr>
              <a:t>时间平移不变性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time invariance)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的滤波系统。</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其中                都是常实数。上两式分别对应的是</a:t>
            </a:r>
            <a:r>
              <a:rPr lang="zh-CN" altLang="en-US" sz="1400" b="1" dirty="0">
                <a:solidFill>
                  <a:srgbClr val="636D78"/>
                </a:solidFill>
                <a:latin typeface="Times New Roman" panose="02020603050405020304" pitchFamily="18" charset="0"/>
                <a:ea typeface="宋体" charset="0"/>
                <a:cs typeface="Times New Roman" panose="02020603050405020304" pitchFamily="18" charset="0"/>
              </a:rPr>
              <a:t>线性性</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a:t>
            </a:r>
            <a:r>
              <a:rPr lang="zh-CN" altLang="en-US" sz="1400" b="1" dirty="0">
                <a:solidFill>
                  <a:srgbClr val="636D78"/>
                </a:solidFill>
                <a:latin typeface="Times New Roman" panose="02020603050405020304" pitchFamily="18" charset="0"/>
                <a:ea typeface="宋体" charset="0"/>
                <a:cs typeface="Times New Roman" panose="02020603050405020304" pitchFamily="18" charset="0"/>
              </a:rPr>
              <a:t>时间平移不变性</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zh-CN" altLang="en-US" sz="1400" dirty="0">
              <a:solidFill>
                <a:srgbClr val="636D78"/>
              </a:solidFill>
              <a:latin typeface="Times New Roman" panose="02020603050405020304" pitchFamily="18" charset="0"/>
              <a:ea typeface="宋体" charset="0"/>
              <a:cs typeface="Times New Roman" panose="02020603050405020304" pitchFamily="18" charset="0"/>
            </a:endParaRPr>
          </a:p>
        </p:txBody>
      </p:sp>
      <p:sp>
        <p:nvSpPr>
          <p:cNvPr id="15" name="矩形 14">
            <a:extLst>
              <a:ext uri="{FF2B5EF4-FFF2-40B4-BE49-F238E27FC236}">
                <a16:creationId xmlns:a16="http://schemas.microsoft.com/office/drawing/2014/main" id="{753B4DF7-2ED9-F14F-A4F1-FE2CECCA9B5F}"/>
              </a:ext>
            </a:extLst>
          </p:cNvPr>
          <p:cNvSpPr/>
          <p:nvPr/>
        </p:nvSpPr>
        <p:spPr>
          <a:xfrm>
            <a:off x="3738299" y="3782203"/>
            <a:ext cx="266400" cy="266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 name="直线箭头连接符 17">
            <a:extLst>
              <a:ext uri="{FF2B5EF4-FFF2-40B4-BE49-F238E27FC236}">
                <a16:creationId xmlns:a16="http://schemas.microsoft.com/office/drawing/2014/main" id="{47A06363-2336-D740-AF29-CD1C77D10F6F}"/>
              </a:ext>
            </a:extLst>
          </p:cNvPr>
          <p:cNvCxnSpPr>
            <a:cxnSpLocks/>
            <a:stCxn id="15" idx="3"/>
          </p:cNvCxnSpPr>
          <p:nvPr/>
        </p:nvCxnSpPr>
        <p:spPr>
          <a:xfrm>
            <a:off x="4004699" y="3915403"/>
            <a:ext cx="4512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8A296730-19A4-A046-A6FD-8C62B0979FC2}"/>
              </a:ext>
            </a:extLst>
          </p:cNvPr>
          <p:cNvPicPr>
            <a:picLocks noChangeAspect="1"/>
          </p:cNvPicPr>
          <p:nvPr/>
        </p:nvPicPr>
        <p:blipFill>
          <a:blip r:embed="rId2"/>
          <a:stretch>
            <a:fillRect/>
          </a:stretch>
        </p:blipFill>
        <p:spPr>
          <a:xfrm>
            <a:off x="3372316" y="3684980"/>
            <a:ext cx="269421" cy="171450"/>
          </a:xfrm>
          <a:prstGeom prst="rect">
            <a:avLst/>
          </a:prstGeom>
        </p:spPr>
      </p:pic>
      <p:pic>
        <p:nvPicPr>
          <p:cNvPr id="21" name="图片 20">
            <a:extLst>
              <a:ext uri="{FF2B5EF4-FFF2-40B4-BE49-F238E27FC236}">
                <a16:creationId xmlns:a16="http://schemas.microsoft.com/office/drawing/2014/main" id="{9B39EA38-DFF6-784F-85E2-F21AA9FE4EDD}"/>
              </a:ext>
            </a:extLst>
          </p:cNvPr>
          <p:cNvPicPr>
            <a:picLocks noChangeAspect="1"/>
          </p:cNvPicPr>
          <p:nvPr/>
        </p:nvPicPr>
        <p:blipFill>
          <a:blip r:embed="rId3"/>
          <a:stretch>
            <a:fillRect/>
          </a:stretch>
        </p:blipFill>
        <p:spPr>
          <a:xfrm>
            <a:off x="4510358" y="3838391"/>
            <a:ext cx="252148" cy="176504"/>
          </a:xfrm>
          <a:prstGeom prst="rect">
            <a:avLst/>
          </a:prstGeom>
        </p:spPr>
      </p:pic>
      <p:pic>
        <p:nvPicPr>
          <p:cNvPr id="25" name="图片 24">
            <a:extLst>
              <a:ext uri="{FF2B5EF4-FFF2-40B4-BE49-F238E27FC236}">
                <a16:creationId xmlns:a16="http://schemas.microsoft.com/office/drawing/2014/main" id="{E6C29C84-BA48-7C43-A528-9BEF53947CFA}"/>
              </a:ext>
            </a:extLst>
          </p:cNvPr>
          <p:cNvPicPr>
            <a:picLocks noChangeAspect="1"/>
          </p:cNvPicPr>
          <p:nvPr/>
        </p:nvPicPr>
        <p:blipFill>
          <a:blip r:embed="rId4"/>
          <a:stretch>
            <a:fillRect/>
          </a:stretch>
        </p:blipFill>
        <p:spPr>
          <a:xfrm>
            <a:off x="3738298" y="3543868"/>
            <a:ext cx="293914" cy="171450"/>
          </a:xfrm>
          <a:prstGeom prst="rect">
            <a:avLst/>
          </a:prstGeom>
        </p:spPr>
      </p:pic>
      <p:pic>
        <p:nvPicPr>
          <p:cNvPr id="2" name="图片 1">
            <a:extLst>
              <a:ext uri="{FF2B5EF4-FFF2-40B4-BE49-F238E27FC236}">
                <a16:creationId xmlns:a16="http://schemas.microsoft.com/office/drawing/2014/main" id="{A30BB962-F092-6F45-BB4C-5B689D62F95D}"/>
              </a:ext>
            </a:extLst>
          </p:cNvPr>
          <p:cNvPicPr>
            <a:picLocks noChangeAspect="1"/>
          </p:cNvPicPr>
          <p:nvPr/>
        </p:nvPicPr>
        <p:blipFill>
          <a:blip r:embed="rId5"/>
          <a:stretch>
            <a:fillRect/>
          </a:stretch>
        </p:blipFill>
        <p:spPr>
          <a:xfrm>
            <a:off x="3425597" y="2249582"/>
            <a:ext cx="3261592" cy="391391"/>
          </a:xfrm>
          <a:prstGeom prst="rect">
            <a:avLst/>
          </a:prstGeom>
        </p:spPr>
      </p:pic>
      <p:pic>
        <p:nvPicPr>
          <p:cNvPr id="6" name="图片 5">
            <a:extLst>
              <a:ext uri="{FF2B5EF4-FFF2-40B4-BE49-F238E27FC236}">
                <a16:creationId xmlns:a16="http://schemas.microsoft.com/office/drawing/2014/main" id="{EE000E64-04BE-9D4A-B973-4A0AC6FDE081}"/>
              </a:ext>
            </a:extLst>
          </p:cNvPr>
          <p:cNvPicPr>
            <a:picLocks noChangeAspect="1"/>
          </p:cNvPicPr>
          <p:nvPr/>
        </p:nvPicPr>
        <p:blipFill>
          <a:blip r:embed="rId6"/>
          <a:stretch>
            <a:fillRect/>
          </a:stretch>
        </p:blipFill>
        <p:spPr>
          <a:xfrm>
            <a:off x="2340399" y="2828983"/>
            <a:ext cx="572155" cy="174134"/>
          </a:xfrm>
          <a:prstGeom prst="rect">
            <a:avLst/>
          </a:prstGeom>
        </p:spPr>
      </p:pic>
      <p:sp>
        <p:nvSpPr>
          <p:cNvPr id="7" name="三角形 6">
            <a:extLst>
              <a:ext uri="{FF2B5EF4-FFF2-40B4-BE49-F238E27FC236}">
                <a16:creationId xmlns:a16="http://schemas.microsoft.com/office/drawing/2014/main" id="{006521C7-FDF9-684B-9BEB-830817FE7DAE}"/>
              </a:ext>
            </a:extLst>
          </p:cNvPr>
          <p:cNvSpPr>
            <a:spLocks noChangeAspect="1"/>
          </p:cNvSpPr>
          <p:nvPr/>
        </p:nvSpPr>
        <p:spPr>
          <a:xfrm rot="5400000">
            <a:off x="2695157" y="3360515"/>
            <a:ext cx="266528" cy="234857"/>
          </a:xfrm>
          <a:prstGeom prst="triangle">
            <a:avLst>
              <a:gd name="adj" fmla="val 53119"/>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DB02E298-28CB-9347-8473-79D8A6DC587E}"/>
              </a:ext>
            </a:extLst>
          </p:cNvPr>
          <p:cNvCxnSpPr>
            <a:cxnSpLocks/>
          </p:cNvCxnSpPr>
          <p:nvPr/>
        </p:nvCxnSpPr>
        <p:spPr>
          <a:xfrm>
            <a:off x="2474907" y="3486257"/>
            <a:ext cx="2360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肘形连接符 16">
            <a:extLst>
              <a:ext uri="{FF2B5EF4-FFF2-40B4-BE49-F238E27FC236}">
                <a16:creationId xmlns:a16="http://schemas.microsoft.com/office/drawing/2014/main" id="{B71EC258-1026-7041-8E7C-C9B9F6C6366E}"/>
              </a:ext>
            </a:extLst>
          </p:cNvPr>
          <p:cNvCxnSpPr>
            <a:cxnSpLocks/>
            <a:stCxn id="7" idx="0"/>
          </p:cNvCxnSpPr>
          <p:nvPr/>
        </p:nvCxnSpPr>
        <p:spPr>
          <a:xfrm>
            <a:off x="2945850" y="3486257"/>
            <a:ext cx="222864" cy="3089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AE4650EE-B4E2-E247-9CEE-76FB19B15DB1}"/>
              </a:ext>
            </a:extLst>
          </p:cNvPr>
          <p:cNvSpPr>
            <a:spLocks noChangeAspect="1"/>
          </p:cNvSpPr>
          <p:nvPr/>
        </p:nvSpPr>
        <p:spPr>
          <a:xfrm>
            <a:off x="3059755" y="3798895"/>
            <a:ext cx="216000" cy="216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箭头连接符 19">
            <a:extLst>
              <a:ext uri="{FF2B5EF4-FFF2-40B4-BE49-F238E27FC236}">
                <a16:creationId xmlns:a16="http://schemas.microsoft.com/office/drawing/2014/main" id="{5EE34208-F396-B44F-97B2-70D4486B4A65}"/>
              </a:ext>
            </a:extLst>
          </p:cNvPr>
          <p:cNvCxnSpPr>
            <a:cxnSpLocks/>
            <a:stCxn id="29" idx="2"/>
          </p:cNvCxnSpPr>
          <p:nvPr/>
        </p:nvCxnSpPr>
        <p:spPr>
          <a:xfrm>
            <a:off x="3059755" y="3906895"/>
            <a:ext cx="6621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三角形 37">
            <a:extLst>
              <a:ext uri="{FF2B5EF4-FFF2-40B4-BE49-F238E27FC236}">
                <a16:creationId xmlns:a16="http://schemas.microsoft.com/office/drawing/2014/main" id="{3914FFAF-6782-9F46-B8C7-15A60E095963}"/>
              </a:ext>
            </a:extLst>
          </p:cNvPr>
          <p:cNvSpPr>
            <a:spLocks noChangeAspect="1"/>
          </p:cNvSpPr>
          <p:nvPr/>
        </p:nvSpPr>
        <p:spPr>
          <a:xfrm rot="5400000">
            <a:off x="2703618" y="4198718"/>
            <a:ext cx="266528" cy="234857"/>
          </a:xfrm>
          <a:prstGeom prst="triangle">
            <a:avLst>
              <a:gd name="adj" fmla="val 53119"/>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9" name="直线箭头连接符 38">
            <a:extLst>
              <a:ext uri="{FF2B5EF4-FFF2-40B4-BE49-F238E27FC236}">
                <a16:creationId xmlns:a16="http://schemas.microsoft.com/office/drawing/2014/main" id="{2531C36C-3529-C14E-AED4-CD20968595B0}"/>
              </a:ext>
            </a:extLst>
          </p:cNvPr>
          <p:cNvCxnSpPr>
            <a:cxnSpLocks/>
          </p:cNvCxnSpPr>
          <p:nvPr/>
        </p:nvCxnSpPr>
        <p:spPr>
          <a:xfrm>
            <a:off x="2483368" y="4324460"/>
            <a:ext cx="2360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肘形连接符 39">
            <a:extLst>
              <a:ext uri="{FF2B5EF4-FFF2-40B4-BE49-F238E27FC236}">
                <a16:creationId xmlns:a16="http://schemas.microsoft.com/office/drawing/2014/main" id="{095E0074-B38D-7944-84B6-BA36E36F28AC}"/>
              </a:ext>
            </a:extLst>
          </p:cNvPr>
          <p:cNvCxnSpPr>
            <a:cxnSpLocks/>
            <a:stCxn id="38" idx="0"/>
            <a:endCxn id="29" idx="4"/>
          </p:cNvCxnSpPr>
          <p:nvPr/>
        </p:nvCxnSpPr>
        <p:spPr>
          <a:xfrm flipV="1">
            <a:off x="2954311" y="4014895"/>
            <a:ext cx="213444" cy="3095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 name="图片 45">
            <a:extLst>
              <a:ext uri="{FF2B5EF4-FFF2-40B4-BE49-F238E27FC236}">
                <a16:creationId xmlns:a16="http://schemas.microsoft.com/office/drawing/2014/main" id="{F744278A-96A2-8645-BFD9-87F2CEC70F6B}"/>
              </a:ext>
            </a:extLst>
          </p:cNvPr>
          <p:cNvPicPr>
            <a:picLocks noChangeAspect="1"/>
          </p:cNvPicPr>
          <p:nvPr/>
        </p:nvPicPr>
        <p:blipFill>
          <a:blip r:embed="rId7"/>
          <a:stretch>
            <a:fillRect/>
          </a:stretch>
        </p:blipFill>
        <p:spPr>
          <a:xfrm>
            <a:off x="2072595" y="3396417"/>
            <a:ext cx="345999" cy="173000"/>
          </a:xfrm>
          <a:prstGeom prst="rect">
            <a:avLst/>
          </a:prstGeom>
        </p:spPr>
      </p:pic>
      <p:pic>
        <p:nvPicPr>
          <p:cNvPr id="47" name="图片 46">
            <a:extLst>
              <a:ext uri="{FF2B5EF4-FFF2-40B4-BE49-F238E27FC236}">
                <a16:creationId xmlns:a16="http://schemas.microsoft.com/office/drawing/2014/main" id="{6A2EE0C4-39A5-6443-A6BC-01925A2A8A68}"/>
              </a:ext>
            </a:extLst>
          </p:cNvPr>
          <p:cNvPicPr>
            <a:picLocks noChangeAspect="1"/>
          </p:cNvPicPr>
          <p:nvPr/>
        </p:nvPicPr>
        <p:blipFill>
          <a:blip r:embed="rId8"/>
          <a:stretch>
            <a:fillRect/>
          </a:stretch>
        </p:blipFill>
        <p:spPr>
          <a:xfrm>
            <a:off x="2079043" y="4230203"/>
            <a:ext cx="343768" cy="171885"/>
          </a:xfrm>
          <a:prstGeom prst="rect">
            <a:avLst/>
          </a:prstGeom>
        </p:spPr>
      </p:pic>
      <p:pic>
        <p:nvPicPr>
          <p:cNvPr id="48" name="图片 47">
            <a:extLst>
              <a:ext uri="{FF2B5EF4-FFF2-40B4-BE49-F238E27FC236}">
                <a16:creationId xmlns:a16="http://schemas.microsoft.com/office/drawing/2014/main" id="{0056E512-E6BE-364F-8F15-ACDA095B00B1}"/>
              </a:ext>
            </a:extLst>
          </p:cNvPr>
          <p:cNvPicPr>
            <a:picLocks noChangeAspect="1"/>
          </p:cNvPicPr>
          <p:nvPr/>
        </p:nvPicPr>
        <p:blipFill>
          <a:blip r:embed="rId9"/>
          <a:stretch>
            <a:fillRect/>
          </a:stretch>
        </p:blipFill>
        <p:spPr>
          <a:xfrm>
            <a:off x="2795957" y="3153355"/>
            <a:ext cx="149893" cy="174875"/>
          </a:xfrm>
          <a:prstGeom prst="rect">
            <a:avLst/>
          </a:prstGeom>
        </p:spPr>
      </p:pic>
      <p:pic>
        <p:nvPicPr>
          <p:cNvPr id="50" name="图片 49">
            <a:extLst>
              <a:ext uri="{FF2B5EF4-FFF2-40B4-BE49-F238E27FC236}">
                <a16:creationId xmlns:a16="http://schemas.microsoft.com/office/drawing/2014/main" id="{CEFD5387-C03B-6545-A7DF-7555777D4DB2}"/>
              </a:ext>
            </a:extLst>
          </p:cNvPr>
          <p:cNvPicPr>
            <a:picLocks noChangeAspect="1"/>
          </p:cNvPicPr>
          <p:nvPr/>
        </p:nvPicPr>
        <p:blipFill>
          <a:blip r:embed="rId10"/>
          <a:stretch>
            <a:fillRect/>
          </a:stretch>
        </p:blipFill>
        <p:spPr>
          <a:xfrm>
            <a:off x="2786570" y="4000006"/>
            <a:ext cx="159529" cy="186119"/>
          </a:xfrm>
          <a:prstGeom prst="rect">
            <a:avLst/>
          </a:prstGeom>
        </p:spPr>
      </p:pic>
      <p:cxnSp>
        <p:nvCxnSpPr>
          <p:cNvPr id="52" name="直线连接符 51">
            <a:extLst>
              <a:ext uri="{FF2B5EF4-FFF2-40B4-BE49-F238E27FC236}">
                <a16:creationId xmlns:a16="http://schemas.microsoft.com/office/drawing/2014/main" id="{53214F6D-16C6-284D-B136-1AEF456F0261}"/>
              </a:ext>
            </a:extLst>
          </p:cNvPr>
          <p:cNvCxnSpPr>
            <a:stCxn id="29" idx="0"/>
            <a:endCxn id="29" idx="4"/>
          </p:cNvCxnSpPr>
          <p:nvPr/>
        </p:nvCxnSpPr>
        <p:spPr>
          <a:xfrm>
            <a:off x="3167755" y="3798895"/>
            <a:ext cx="0" cy="2160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32E4EEB5-F871-3645-A4AD-4D84001432AC}"/>
              </a:ext>
            </a:extLst>
          </p:cNvPr>
          <p:cNvSpPr/>
          <p:nvPr/>
        </p:nvSpPr>
        <p:spPr>
          <a:xfrm>
            <a:off x="5497115" y="3411564"/>
            <a:ext cx="266400" cy="266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4" name="直线箭头连接符 53">
            <a:extLst>
              <a:ext uri="{FF2B5EF4-FFF2-40B4-BE49-F238E27FC236}">
                <a16:creationId xmlns:a16="http://schemas.microsoft.com/office/drawing/2014/main" id="{2E7F829A-6934-834F-A393-FA47FF0D87AD}"/>
              </a:ext>
            </a:extLst>
          </p:cNvPr>
          <p:cNvCxnSpPr>
            <a:cxnSpLocks/>
            <a:stCxn id="53" idx="3"/>
          </p:cNvCxnSpPr>
          <p:nvPr/>
        </p:nvCxnSpPr>
        <p:spPr>
          <a:xfrm>
            <a:off x="5763515" y="3544764"/>
            <a:ext cx="4512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7" name="图片 56">
            <a:extLst>
              <a:ext uri="{FF2B5EF4-FFF2-40B4-BE49-F238E27FC236}">
                <a16:creationId xmlns:a16="http://schemas.microsoft.com/office/drawing/2014/main" id="{3A18A637-E046-334F-800D-54FDB27078F1}"/>
              </a:ext>
            </a:extLst>
          </p:cNvPr>
          <p:cNvPicPr>
            <a:picLocks noChangeAspect="1"/>
          </p:cNvPicPr>
          <p:nvPr/>
        </p:nvPicPr>
        <p:blipFill>
          <a:blip r:embed="rId4"/>
          <a:stretch>
            <a:fillRect/>
          </a:stretch>
        </p:blipFill>
        <p:spPr>
          <a:xfrm>
            <a:off x="5497114" y="3173229"/>
            <a:ext cx="293914" cy="171450"/>
          </a:xfrm>
          <a:prstGeom prst="rect">
            <a:avLst/>
          </a:prstGeom>
        </p:spPr>
      </p:pic>
      <p:cxnSp>
        <p:nvCxnSpPr>
          <p:cNvPr id="58" name="直线箭头连接符 57">
            <a:extLst>
              <a:ext uri="{FF2B5EF4-FFF2-40B4-BE49-F238E27FC236}">
                <a16:creationId xmlns:a16="http://schemas.microsoft.com/office/drawing/2014/main" id="{0432FBAE-4240-9543-9077-14084BFAE6A1}"/>
              </a:ext>
            </a:extLst>
          </p:cNvPr>
          <p:cNvCxnSpPr>
            <a:cxnSpLocks/>
          </p:cNvCxnSpPr>
          <p:nvPr/>
        </p:nvCxnSpPr>
        <p:spPr>
          <a:xfrm>
            <a:off x="5045883" y="3536256"/>
            <a:ext cx="4348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9290751C-8E13-2D45-BDE3-79A90E4FDB90}"/>
              </a:ext>
            </a:extLst>
          </p:cNvPr>
          <p:cNvSpPr/>
          <p:nvPr/>
        </p:nvSpPr>
        <p:spPr>
          <a:xfrm>
            <a:off x="5497115" y="4250230"/>
            <a:ext cx="266400" cy="266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0" name="直线箭头连接符 59">
            <a:extLst>
              <a:ext uri="{FF2B5EF4-FFF2-40B4-BE49-F238E27FC236}">
                <a16:creationId xmlns:a16="http://schemas.microsoft.com/office/drawing/2014/main" id="{15FE5B77-0703-7249-8210-52930F1D3E15}"/>
              </a:ext>
            </a:extLst>
          </p:cNvPr>
          <p:cNvCxnSpPr>
            <a:cxnSpLocks/>
            <a:stCxn id="59" idx="3"/>
          </p:cNvCxnSpPr>
          <p:nvPr/>
        </p:nvCxnSpPr>
        <p:spPr>
          <a:xfrm>
            <a:off x="5763515" y="4383430"/>
            <a:ext cx="4512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3" name="图片 62">
            <a:extLst>
              <a:ext uri="{FF2B5EF4-FFF2-40B4-BE49-F238E27FC236}">
                <a16:creationId xmlns:a16="http://schemas.microsoft.com/office/drawing/2014/main" id="{D6FD5BE3-9A63-6745-8B25-123521D18A5B}"/>
              </a:ext>
            </a:extLst>
          </p:cNvPr>
          <p:cNvPicPr>
            <a:picLocks noChangeAspect="1"/>
          </p:cNvPicPr>
          <p:nvPr/>
        </p:nvPicPr>
        <p:blipFill>
          <a:blip r:embed="rId4"/>
          <a:stretch>
            <a:fillRect/>
          </a:stretch>
        </p:blipFill>
        <p:spPr>
          <a:xfrm>
            <a:off x="5497114" y="4011895"/>
            <a:ext cx="293914" cy="171450"/>
          </a:xfrm>
          <a:prstGeom prst="rect">
            <a:avLst/>
          </a:prstGeom>
        </p:spPr>
      </p:pic>
      <p:cxnSp>
        <p:nvCxnSpPr>
          <p:cNvPr id="64" name="直线箭头连接符 63">
            <a:extLst>
              <a:ext uri="{FF2B5EF4-FFF2-40B4-BE49-F238E27FC236}">
                <a16:creationId xmlns:a16="http://schemas.microsoft.com/office/drawing/2014/main" id="{51D60E6C-9864-D046-883B-2288276AAD15}"/>
              </a:ext>
            </a:extLst>
          </p:cNvPr>
          <p:cNvCxnSpPr>
            <a:cxnSpLocks/>
          </p:cNvCxnSpPr>
          <p:nvPr/>
        </p:nvCxnSpPr>
        <p:spPr>
          <a:xfrm>
            <a:off x="5045883" y="4374922"/>
            <a:ext cx="4348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5" name="图片 64">
            <a:extLst>
              <a:ext uri="{FF2B5EF4-FFF2-40B4-BE49-F238E27FC236}">
                <a16:creationId xmlns:a16="http://schemas.microsoft.com/office/drawing/2014/main" id="{DCA0FA50-E678-104F-991E-8A9F3176195F}"/>
              </a:ext>
            </a:extLst>
          </p:cNvPr>
          <p:cNvPicPr>
            <a:picLocks noChangeAspect="1"/>
          </p:cNvPicPr>
          <p:nvPr/>
        </p:nvPicPr>
        <p:blipFill>
          <a:blip r:embed="rId7"/>
          <a:stretch>
            <a:fillRect/>
          </a:stretch>
        </p:blipFill>
        <p:spPr>
          <a:xfrm>
            <a:off x="5045883" y="3331735"/>
            <a:ext cx="345999" cy="173000"/>
          </a:xfrm>
          <a:prstGeom prst="rect">
            <a:avLst/>
          </a:prstGeom>
        </p:spPr>
      </p:pic>
      <p:pic>
        <p:nvPicPr>
          <p:cNvPr id="68" name="图片 67">
            <a:extLst>
              <a:ext uri="{FF2B5EF4-FFF2-40B4-BE49-F238E27FC236}">
                <a16:creationId xmlns:a16="http://schemas.microsoft.com/office/drawing/2014/main" id="{A75E6398-7767-3344-8E32-D1D340F1EE62}"/>
              </a:ext>
            </a:extLst>
          </p:cNvPr>
          <p:cNvPicPr>
            <a:picLocks noChangeAspect="1"/>
          </p:cNvPicPr>
          <p:nvPr/>
        </p:nvPicPr>
        <p:blipFill>
          <a:blip r:embed="rId8"/>
          <a:stretch>
            <a:fillRect/>
          </a:stretch>
        </p:blipFill>
        <p:spPr>
          <a:xfrm>
            <a:off x="5050904" y="4159875"/>
            <a:ext cx="343768" cy="171885"/>
          </a:xfrm>
          <a:prstGeom prst="rect">
            <a:avLst/>
          </a:prstGeom>
        </p:spPr>
      </p:pic>
      <p:sp>
        <p:nvSpPr>
          <p:cNvPr id="69" name="三角形 68">
            <a:extLst>
              <a:ext uri="{FF2B5EF4-FFF2-40B4-BE49-F238E27FC236}">
                <a16:creationId xmlns:a16="http://schemas.microsoft.com/office/drawing/2014/main" id="{BF51B962-7CA0-E348-9AE0-876A0267F980}"/>
              </a:ext>
            </a:extLst>
          </p:cNvPr>
          <p:cNvSpPr>
            <a:spLocks noChangeAspect="1"/>
          </p:cNvSpPr>
          <p:nvPr/>
        </p:nvSpPr>
        <p:spPr>
          <a:xfrm rot="5400000">
            <a:off x="6188759" y="3427326"/>
            <a:ext cx="266528" cy="234857"/>
          </a:xfrm>
          <a:prstGeom prst="triangle">
            <a:avLst>
              <a:gd name="adj" fmla="val 53119"/>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0" name="肘形连接符 69">
            <a:extLst>
              <a:ext uri="{FF2B5EF4-FFF2-40B4-BE49-F238E27FC236}">
                <a16:creationId xmlns:a16="http://schemas.microsoft.com/office/drawing/2014/main" id="{92D0681C-B0D4-C44E-BEDC-E2C9D853C12D}"/>
              </a:ext>
            </a:extLst>
          </p:cNvPr>
          <p:cNvCxnSpPr>
            <a:cxnSpLocks/>
            <a:stCxn id="69" idx="0"/>
          </p:cNvCxnSpPr>
          <p:nvPr/>
        </p:nvCxnSpPr>
        <p:spPr>
          <a:xfrm>
            <a:off x="6439452" y="3553068"/>
            <a:ext cx="222864" cy="3089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2154BC0-527E-064E-AC4D-3C5A83C9A9CE}"/>
              </a:ext>
            </a:extLst>
          </p:cNvPr>
          <p:cNvSpPr>
            <a:spLocks noChangeAspect="1"/>
          </p:cNvSpPr>
          <p:nvPr/>
        </p:nvSpPr>
        <p:spPr>
          <a:xfrm>
            <a:off x="6553357" y="3865706"/>
            <a:ext cx="216000" cy="216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三角形 71">
            <a:extLst>
              <a:ext uri="{FF2B5EF4-FFF2-40B4-BE49-F238E27FC236}">
                <a16:creationId xmlns:a16="http://schemas.microsoft.com/office/drawing/2014/main" id="{E6F5DD1B-CE1D-574A-8A31-8F784D01183D}"/>
              </a:ext>
            </a:extLst>
          </p:cNvPr>
          <p:cNvSpPr>
            <a:spLocks noChangeAspect="1"/>
          </p:cNvSpPr>
          <p:nvPr/>
        </p:nvSpPr>
        <p:spPr>
          <a:xfrm rot="5400000">
            <a:off x="6197220" y="4265529"/>
            <a:ext cx="266528" cy="234857"/>
          </a:xfrm>
          <a:prstGeom prst="triangle">
            <a:avLst>
              <a:gd name="adj" fmla="val 53119"/>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3" name="肘形连接符 72">
            <a:extLst>
              <a:ext uri="{FF2B5EF4-FFF2-40B4-BE49-F238E27FC236}">
                <a16:creationId xmlns:a16="http://schemas.microsoft.com/office/drawing/2014/main" id="{ABD6FEA1-55B0-A64A-8873-64A0FE4AA530}"/>
              </a:ext>
            </a:extLst>
          </p:cNvPr>
          <p:cNvCxnSpPr>
            <a:cxnSpLocks/>
            <a:stCxn id="72" idx="0"/>
            <a:endCxn id="71" idx="4"/>
          </p:cNvCxnSpPr>
          <p:nvPr/>
        </p:nvCxnSpPr>
        <p:spPr>
          <a:xfrm flipV="1">
            <a:off x="6447913" y="4081706"/>
            <a:ext cx="213444" cy="3095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74" name="图片 73">
            <a:extLst>
              <a:ext uri="{FF2B5EF4-FFF2-40B4-BE49-F238E27FC236}">
                <a16:creationId xmlns:a16="http://schemas.microsoft.com/office/drawing/2014/main" id="{03568189-8DB9-5141-86ED-A3A5D4ADE403}"/>
              </a:ext>
            </a:extLst>
          </p:cNvPr>
          <p:cNvPicPr>
            <a:picLocks noChangeAspect="1"/>
          </p:cNvPicPr>
          <p:nvPr/>
        </p:nvPicPr>
        <p:blipFill>
          <a:blip r:embed="rId9"/>
          <a:stretch>
            <a:fillRect/>
          </a:stretch>
        </p:blipFill>
        <p:spPr>
          <a:xfrm>
            <a:off x="6289559" y="3220166"/>
            <a:ext cx="149893" cy="174875"/>
          </a:xfrm>
          <a:prstGeom prst="rect">
            <a:avLst/>
          </a:prstGeom>
        </p:spPr>
      </p:pic>
      <p:pic>
        <p:nvPicPr>
          <p:cNvPr id="75" name="图片 74">
            <a:extLst>
              <a:ext uri="{FF2B5EF4-FFF2-40B4-BE49-F238E27FC236}">
                <a16:creationId xmlns:a16="http://schemas.microsoft.com/office/drawing/2014/main" id="{AB18A3DE-1CFD-2D4C-B992-79BD16FE92FE}"/>
              </a:ext>
            </a:extLst>
          </p:cNvPr>
          <p:cNvPicPr>
            <a:picLocks noChangeAspect="1"/>
          </p:cNvPicPr>
          <p:nvPr/>
        </p:nvPicPr>
        <p:blipFill>
          <a:blip r:embed="rId10"/>
          <a:stretch>
            <a:fillRect/>
          </a:stretch>
        </p:blipFill>
        <p:spPr>
          <a:xfrm>
            <a:off x="6280172" y="4066817"/>
            <a:ext cx="159529" cy="186119"/>
          </a:xfrm>
          <a:prstGeom prst="rect">
            <a:avLst/>
          </a:prstGeom>
        </p:spPr>
      </p:pic>
      <p:cxnSp>
        <p:nvCxnSpPr>
          <p:cNvPr id="76" name="直线连接符 75">
            <a:extLst>
              <a:ext uri="{FF2B5EF4-FFF2-40B4-BE49-F238E27FC236}">
                <a16:creationId xmlns:a16="http://schemas.microsoft.com/office/drawing/2014/main" id="{549FCD81-9214-734B-B977-09062032DC8F}"/>
              </a:ext>
            </a:extLst>
          </p:cNvPr>
          <p:cNvCxnSpPr>
            <a:stCxn id="71" idx="0"/>
            <a:endCxn id="71" idx="4"/>
          </p:cNvCxnSpPr>
          <p:nvPr/>
        </p:nvCxnSpPr>
        <p:spPr>
          <a:xfrm>
            <a:off x="6661357" y="3865706"/>
            <a:ext cx="0" cy="21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线箭头连接符 76">
            <a:extLst>
              <a:ext uri="{FF2B5EF4-FFF2-40B4-BE49-F238E27FC236}">
                <a16:creationId xmlns:a16="http://schemas.microsoft.com/office/drawing/2014/main" id="{38E3074C-DA36-124A-88EE-837ED2E92755}"/>
              </a:ext>
            </a:extLst>
          </p:cNvPr>
          <p:cNvCxnSpPr>
            <a:cxnSpLocks/>
          </p:cNvCxnSpPr>
          <p:nvPr/>
        </p:nvCxnSpPr>
        <p:spPr>
          <a:xfrm>
            <a:off x="6553357" y="3972275"/>
            <a:ext cx="514266" cy="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8" name="图片 77">
            <a:extLst>
              <a:ext uri="{FF2B5EF4-FFF2-40B4-BE49-F238E27FC236}">
                <a16:creationId xmlns:a16="http://schemas.microsoft.com/office/drawing/2014/main" id="{77B9735D-5456-D141-B708-C6328012A116}"/>
              </a:ext>
            </a:extLst>
          </p:cNvPr>
          <p:cNvPicPr>
            <a:picLocks noChangeAspect="1"/>
          </p:cNvPicPr>
          <p:nvPr/>
        </p:nvPicPr>
        <p:blipFill>
          <a:blip r:embed="rId11"/>
          <a:stretch>
            <a:fillRect/>
          </a:stretch>
        </p:blipFill>
        <p:spPr>
          <a:xfrm>
            <a:off x="5820619" y="3329891"/>
            <a:ext cx="322222" cy="173504"/>
          </a:xfrm>
          <a:prstGeom prst="rect">
            <a:avLst/>
          </a:prstGeom>
        </p:spPr>
      </p:pic>
      <p:pic>
        <p:nvPicPr>
          <p:cNvPr id="79" name="图片 78">
            <a:extLst>
              <a:ext uri="{FF2B5EF4-FFF2-40B4-BE49-F238E27FC236}">
                <a16:creationId xmlns:a16="http://schemas.microsoft.com/office/drawing/2014/main" id="{22D11A40-87F8-8545-9A00-8E7377E81801}"/>
              </a:ext>
            </a:extLst>
          </p:cNvPr>
          <p:cNvPicPr>
            <a:picLocks noChangeAspect="1"/>
          </p:cNvPicPr>
          <p:nvPr/>
        </p:nvPicPr>
        <p:blipFill>
          <a:blip r:embed="rId12"/>
          <a:stretch>
            <a:fillRect/>
          </a:stretch>
        </p:blipFill>
        <p:spPr>
          <a:xfrm>
            <a:off x="5820619" y="4171668"/>
            <a:ext cx="322222" cy="173504"/>
          </a:xfrm>
          <a:prstGeom prst="rect">
            <a:avLst/>
          </a:prstGeom>
        </p:spPr>
      </p:pic>
      <p:pic>
        <p:nvPicPr>
          <p:cNvPr id="80" name="图片 79">
            <a:extLst>
              <a:ext uri="{FF2B5EF4-FFF2-40B4-BE49-F238E27FC236}">
                <a16:creationId xmlns:a16="http://schemas.microsoft.com/office/drawing/2014/main" id="{4F0FCE43-CA3C-2C44-B61D-DEAC17AF7D7A}"/>
              </a:ext>
            </a:extLst>
          </p:cNvPr>
          <p:cNvPicPr>
            <a:picLocks noChangeAspect="1"/>
          </p:cNvPicPr>
          <p:nvPr/>
        </p:nvPicPr>
        <p:blipFill>
          <a:blip r:embed="rId13"/>
          <a:stretch>
            <a:fillRect/>
          </a:stretch>
        </p:blipFill>
        <p:spPr>
          <a:xfrm>
            <a:off x="7175623" y="3887793"/>
            <a:ext cx="1134466" cy="168963"/>
          </a:xfrm>
          <a:prstGeom prst="rect">
            <a:avLst/>
          </a:prstGeom>
        </p:spPr>
      </p:pic>
    </p:spTree>
    <p:extLst>
      <p:ext uri="{BB962C8B-B14F-4D97-AF65-F5344CB8AC3E}">
        <p14:creationId xmlns:p14="http://schemas.microsoft.com/office/powerpoint/2010/main" val="8468155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20942</TotalTime>
  <Words>2794</Words>
  <Application>Microsoft Macintosh PowerPoint</Application>
  <PresentationFormat>全屏显示(16:9)</PresentationFormat>
  <Paragraphs>139</Paragraphs>
  <Slides>27</Slides>
  <Notes>16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vt:i4>
      </vt:variant>
    </vt:vector>
  </HeadingPairs>
  <TitlesOfParts>
    <vt:vector size="37" baseType="lpstr">
      <vt:lpstr>等线</vt:lpstr>
      <vt:lpstr>等线 Light</vt:lpstr>
      <vt:lpstr>黑体</vt:lpstr>
      <vt:lpstr>黑体</vt:lpstr>
      <vt:lpstr>宋体</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1186</cp:revision>
  <dcterms:created xsi:type="dcterms:W3CDTF">2021-03-08T10:19:15Z</dcterms:created>
  <dcterms:modified xsi:type="dcterms:W3CDTF">2021-04-24T09:42:43Z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2052-3.3.1.5149</vt:lpwstr>
  </property>
</Properties>
</file>